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57" r:id="rId3"/>
    <p:sldId id="437" r:id="rId4"/>
    <p:sldId id="441" r:id="rId5"/>
    <p:sldId id="439" r:id="rId6"/>
    <p:sldId id="438" r:id="rId7"/>
    <p:sldId id="440" r:id="rId8"/>
    <p:sldId id="442" r:id="rId9"/>
    <p:sldId id="443" r:id="rId10"/>
    <p:sldId id="444" r:id="rId11"/>
    <p:sldId id="445" r:id="rId12"/>
    <p:sldId id="447" r:id="rId13"/>
    <p:sldId id="448" r:id="rId14"/>
    <p:sldId id="449" r:id="rId15"/>
    <p:sldId id="450" r:id="rId16"/>
    <p:sldId id="451" r:id="rId17"/>
    <p:sldId id="452" r:id="rId18"/>
    <p:sldId id="454" r:id="rId19"/>
    <p:sldId id="453" r:id="rId20"/>
    <p:sldId id="396" r:id="rId21"/>
    <p:sldId id="399" r:id="rId22"/>
    <p:sldId id="403" r:id="rId23"/>
    <p:sldId id="455" r:id="rId24"/>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6796" autoAdjust="0"/>
  </p:normalViewPr>
  <p:slideViewPr>
    <p:cSldViewPr>
      <p:cViewPr>
        <p:scale>
          <a:sx n="80" d="100"/>
          <a:sy n="80" d="100"/>
        </p:scale>
        <p:origin x="-1224" y="-72"/>
      </p:cViewPr>
      <p:guideLst>
        <p:guide orient="horz" pos="2160"/>
        <p:guide pos="2880"/>
      </p:guideLst>
    </p:cSldViewPr>
  </p:slideViewPr>
  <p:outlineViewPr>
    <p:cViewPr>
      <p:scale>
        <a:sx n="33" d="100"/>
        <a:sy n="33" d="100"/>
      </p:scale>
      <p:origin x="0" y="30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B5456-32C1-424F-B782-117244696CD4}"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tr-TR"/>
        </a:p>
      </dgm:t>
    </dgm:pt>
    <dgm:pt modelId="{DEA03FDC-81E5-45F8-BADD-C33DEC1D9D3D}">
      <dgm:prSet phldrT="[Metin]"/>
      <dgm:spPr/>
      <dgm:t>
        <a:bodyPr/>
        <a:lstStyle/>
        <a:p>
          <a:r>
            <a:rPr lang="tr-TR" dirty="0"/>
            <a:t>Çalışma ortamımız nasıl olmalıdır?</a:t>
          </a:r>
        </a:p>
      </dgm:t>
    </dgm:pt>
    <dgm:pt modelId="{985106B1-FF2A-4CD0-B278-F74A053095F3}" type="parTrans" cxnId="{CDC72655-CF76-4AF4-85DC-E1082716DFA8}">
      <dgm:prSet/>
      <dgm:spPr/>
      <dgm:t>
        <a:bodyPr/>
        <a:lstStyle/>
        <a:p>
          <a:endParaRPr lang="tr-TR"/>
        </a:p>
      </dgm:t>
    </dgm:pt>
    <dgm:pt modelId="{1A3612FA-CDAA-43F5-9D6C-9CEDECDB8A9C}" type="sibTrans" cxnId="{CDC72655-CF76-4AF4-85DC-E1082716DFA8}">
      <dgm:prSet/>
      <dgm:spPr/>
      <dgm:t>
        <a:bodyPr/>
        <a:lstStyle/>
        <a:p>
          <a:endParaRPr lang="tr-TR"/>
        </a:p>
      </dgm:t>
    </dgm:pt>
    <dgm:pt modelId="{CD47BBD5-B2F5-44AB-AD18-AEEB3D052D7F}">
      <dgm:prSet phldrT="[Metin]"/>
      <dgm:spPr/>
      <dgm:t>
        <a:bodyPr/>
        <a:lstStyle/>
        <a:p>
          <a:r>
            <a:rPr lang="tr-TR" dirty="0" smtClean="0"/>
            <a:t>İyi aydınlatılmış</a:t>
          </a:r>
          <a:endParaRPr lang="tr-TR" dirty="0"/>
        </a:p>
      </dgm:t>
    </dgm:pt>
    <dgm:pt modelId="{CE93C7A4-A0D4-419E-B4D8-3485CA2CDBCC}" type="parTrans" cxnId="{ACD9A310-4B13-4F59-9A69-7E7543BD5612}">
      <dgm:prSet/>
      <dgm:spPr/>
      <dgm:t>
        <a:bodyPr/>
        <a:lstStyle/>
        <a:p>
          <a:endParaRPr lang="tr-TR"/>
        </a:p>
      </dgm:t>
    </dgm:pt>
    <dgm:pt modelId="{1BE10730-BC21-4C43-981E-0C6389C292C3}" type="sibTrans" cxnId="{ACD9A310-4B13-4F59-9A69-7E7543BD5612}">
      <dgm:prSet/>
      <dgm:spPr/>
      <dgm:t>
        <a:bodyPr/>
        <a:lstStyle/>
        <a:p>
          <a:endParaRPr lang="tr-TR"/>
        </a:p>
      </dgm:t>
    </dgm:pt>
    <dgm:pt modelId="{05D01F76-2F09-42A8-99B6-1C83749B21B8}">
      <dgm:prSet phldrT="[Metin]"/>
      <dgm:spPr/>
      <dgm:t>
        <a:bodyPr/>
        <a:lstStyle/>
        <a:p>
          <a:r>
            <a:rPr lang="tr-TR" dirty="0" smtClean="0"/>
            <a:t>Sessiz</a:t>
          </a:r>
          <a:endParaRPr lang="tr-TR" dirty="0"/>
        </a:p>
      </dgm:t>
    </dgm:pt>
    <dgm:pt modelId="{4DD4E1EF-ACB3-4638-9D14-50104A733C1C}" type="parTrans" cxnId="{E11EFB3F-1BF9-498E-AD66-10B222F58A1C}">
      <dgm:prSet/>
      <dgm:spPr/>
      <dgm:t>
        <a:bodyPr/>
        <a:lstStyle/>
        <a:p>
          <a:endParaRPr lang="tr-TR"/>
        </a:p>
      </dgm:t>
    </dgm:pt>
    <dgm:pt modelId="{6D97948D-3C47-434E-BAEA-A75F04277752}" type="sibTrans" cxnId="{E11EFB3F-1BF9-498E-AD66-10B222F58A1C}">
      <dgm:prSet/>
      <dgm:spPr/>
      <dgm:t>
        <a:bodyPr/>
        <a:lstStyle/>
        <a:p>
          <a:endParaRPr lang="tr-TR"/>
        </a:p>
      </dgm:t>
    </dgm:pt>
    <dgm:pt modelId="{EDE98044-E742-4756-B0D5-F7BA3D93139F}">
      <dgm:prSet phldrT="[Metin]"/>
      <dgm:spPr/>
      <dgm:t>
        <a:bodyPr/>
        <a:lstStyle/>
        <a:p>
          <a:r>
            <a:rPr lang="tr-TR" dirty="0" smtClean="0"/>
            <a:t>Ne sıcak </a:t>
          </a:r>
          <a:r>
            <a:rPr lang="tr-TR" dirty="0"/>
            <a:t>ne soğuk</a:t>
          </a:r>
        </a:p>
      </dgm:t>
    </dgm:pt>
    <dgm:pt modelId="{4AFAF51C-502E-40B7-A903-74410EDA687A}" type="parTrans" cxnId="{08556393-945F-434B-B076-1C9ECA7DB7C4}">
      <dgm:prSet/>
      <dgm:spPr/>
      <dgm:t>
        <a:bodyPr/>
        <a:lstStyle/>
        <a:p>
          <a:endParaRPr lang="tr-TR"/>
        </a:p>
      </dgm:t>
    </dgm:pt>
    <dgm:pt modelId="{428F7B04-2BEC-4E47-AFA7-95AB80D44E27}" type="sibTrans" cxnId="{08556393-945F-434B-B076-1C9ECA7DB7C4}">
      <dgm:prSet/>
      <dgm:spPr/>
      <dgm:t>
        <a:bodyPr/>
        <a:lstStyle/>
        <a:p>
          <a:endParaRPr lang="tr-TR"/>
        </a:p>
      </dgm:t>
    </dgm:pt>
    <dgm:pt modelId="{06A06172-D2A1-45BE-BA94-4A9E35B2BF63}">
      <dgm:prSet phldrT="[Metin]"/>
      <dgm:spPr/>
      <dgm:t>
        <a:bodyPr/>
        <a:lstStyle/>
        <a:p>
          <a:r>
            <a:rPr lang="tr-TR" dirty="0" smtClean="0"/>
            <a:t>Düzenli </a:t>
          </a:r>
          <a:endParaRPr lang="tr-TR" dirty="0"/>
        </a:p>
      </dgm:t>
    </dgm:pt>
    <dgm:pt modelId="{23182080-972A-46F1-BF72-446B80C377B6}" type="parTrans" cxnId="{0ED64859-4F63-42DE-9CE6-41A1A7451953}">
      <dgm:prSet/>
      <dgm:spPr/>
      <dgm:t>
        <a:bodyPr/>
        <a:lstStyle/>
        <a:p>
          <a:endParaRPr lang="tr-TR"/>
        </a:p>
      </dgm:t>
    </dgm:pt>
    <dgm:pt modelId="{5522D340-422C-48AA-BC5E-A90FCFF25249}" type="sibTrans" cxnId="{0ED64859-4F63-42DE-9CE6-41A1A7451953}">
      <dgm:prSet/>
      <dgm:spPr/>
      <dgm:t>
        <a:bodyPr/>
        <a:lstStyle/>
        <a:p>
          <a:endParaRPr lang="tr-TR"/>
        </a:p>
      </dgm:t>
    </dgm:pt>
    <dgm:pt modelId="{173FA0F9-0437-4E60-974E-2557AD415F6D}">
      <dgm:prSet phldrT="[Metin]"/>
      <dgm:spPr/>
      <dgm:t>
        <a:bodyPr/>
        <a:lstStyle/>
        <a:p>
          <a:r>
            <a:rPr lang="tr-TR" dirty="0" smtClean="0"/>
            <a:t>Uygun yükseklikte </a:t>
          </a:r>
          <a:r>
            <a:rPr lang="tr-TR" dirty="0"/>
            <a:t>bir masa </a:t>
          </a:r>
        </a:p>
      </dgm:t>
    </dgm:pt>
    <dgm:pt modelId="{79DEEF95-AEBB-4C0E-9C32-BEA05067CFF0}" type="parTrans" cxnId="{884D9702-E0E5-42F8-B8B1-72CBF6F89F87}">
      <dgm:prSet/>
      <dgm:spPr/>
      <dgm:t>
        <a:bodyPr/>
        <a:lstStyle/>
        <a:p>
          <a:endParaRPr lang="tr-TR"/>
        </a:p>
      </dgm:t>
    </dgm:pt>
    <dgm:pt modelId="{596F0501-0B91-4329-88E1-7E7D0E36C831}" type="sibTrans" cxnId="{884D9702-E0E5-42F8-B8B1-72CBF6F89F87}">
      <dgm:prSet/>
      <dgm:spPr/>
      <dgm:t>
        <a:bodyPr/>
        <a:lstStyle/>
        <a:p>
          <a:endParaRPr lang="tr-TR"/>
        </a:p>
      </dgm:t>
    </dgm:pt>
    <dgm:pt modelId="{11F90185-1598-4524-BBC9-0B10843B4B85}">
      <dgm:prSet phldrT="[Metin]"/>
      <dgm:spPr/>
      <dgm:t>
        <a:bodyPr/>
        <a:lstStyle/>
        <a:p>
          <a:r>
            <a:rPr lang="tr-TR" dirty="0" smtClean="0"/>
            <a:t>Gerekli ders  araç-gereçleri </a:t>
          </a:r>
          <a:endParaRPr lang="tr-TR" dirty="0"/>
        </a:p>
      </dgm:t>
    </dgm:pt>
    <dgm:pt modelId="{930125C1-BB9B-4724-87AE-DA5990584F2B}" type="parTrans" cxnId="{C3AB6D36-648E-4AA3-8B31-41D953E05484}">
      <dgm:prSet/>
      <dgm:spPr/>
      <dgm:t>
        <a:bodyPr/>
        <a:lstStyle/>
        <a:p>
          <a:endParaRPr lang="tr-TR"/>
        </a:p>
      </dgm:t>
    </dgm:pt>
    <dgm:pt modelId="{8EC57EA5-6BD4-4CDF-87E0-8D91D2A3609C}" type="sibTrans" cxnId="{C3AB6D36-648E-4AA3-8B31-41D953E05484}">
      <dgm:prSet/>
      <dgm:spPr/>
      <dgm:t>
        <a:bodyPr/>
        <a:lstStyle/>
        <a:p>
          <a:endParaRPr lang="tr-TR"/>
        </a:p>
      </dgm:t>
    </dgm:pt>
    <dgm:pt modelId="{ECB4970E-85AA-48B9-B536-CB7E3815F2F5}" type="pres">
      <dgm:prSet presAssocID="{F56B5456-32C1-424F-B782-117244696CD4}" presName="Name0" presStyleCnt="0">
        <dgm:presLayoutVars>
          <dgm:chMax val="1"/>
          <dgm:chPref val="1"/>
          <dgm:dir/>
          <dgm:animOne val="branch"/>
          <dgm:animLvl val="lvl"/>
        </dgm:presLayoutVars>
      </dgm:prSet>
      <dgm:spPr/>
      <dgm:t>
        <a:bodyPr/>
        <a:lstStyle/>
        <a:p>
          <a:endParaRPr lang="tr-TR"/>
        </a:p>
      </dgm:t>
    </dgm:pt>
    <dgm:pt modelId="{3ABB3F91-5C81-446C-ADD9-D93F44BD493A}" type="pres">
      <dgm:prSet presAssocID="{DEA03FDC-81E5-45F8-BADD-C33DEC1D9D3D}" presName="Parent" presStyleLbl="node0" presStyleIdx="0" presStyleCnt="1">
        <dgm:presLayoutVars>
          <dgm:chMax val="6"/>
          <dgm:chPref val="6"/>
        </dgm:presLayoutVars>
      </dgm:prSet>
      <dgm:spPr/>
      <dgm:t>
        <a:bodyPr/>
        <a:lstStyle/>
        <a:p>
          <a:endParaRPr lang="tr-TR"/>
        </a:p>
      </dgm:t>
    </dgm:pt>
    <dgm:pt modelId="{BBAD0AFD-E9A9-45E0-8E14-0DF61C281067}" type="pres">
      <dgm:prSet presAssocID="{CD47BBD5-B2F5-44AB-AD18-AEEB3D052D7F}" presName="Accent1" presStyleCnt="0"/>
      <dgm:spPr/>
    </dgm:pt>
    <dgm:pt modelId="{A6995153-CCC2-48FD-BC85-DE1A007CE5C9}" type="pres">
      <dgm:prSet presAssocID="{CD47BBD5-B2F5-44AB-AD18-AEEB3D052D7F}" presName="Accent" presStyleLbl="bgShp" presStyleIdx="0" presStyleCnt="6"/>
      <dgm:spPr/>
    </dgm:pt>
    <dgm:pt modelId="{878DAC46-E58C-4239-8CA2-27B9F8433F5B}" type="pres">
      <dgm:prSet presAssocID="{CD47BBD5-B2F5-44AB-AD18-AEEB3D052D7F}" presName="Child1" presStyleLbl="node1" presStyleIdx="0" presStyleCnt="6">
        <dgm:presLayoutVars>
          <dgm:chMax val="0"/>
          <dgm:chPref val="0"/>
          <dgm:bulletEnabled val="1"/>
        </dgm:presLayoutVars>
      </dgm:prSet>
      <dgm:spPr/>
      <dgm:t>
        <a:bodyPr/>
        <a:lstStyle/>
        <a:p>
          <a:endParaRPr lang="tr-TR"/>
        </a:p>
      </dgm:t>
    </dgm:pt>
    <dgm:pt modelId="{99505C99-B06D-4005-9000-1E56F0A59B26}" type="pres">
      <dgm:prSet presAssocID="{05D01F76-2F09-42A8-99B6-1C83749B21B8}" presName="Accent2" presStyleCnt="0"/>
      <dgm:spPr/>
    </dgm:pt>
    <dgm:pt modelId="{E1CE4AD3-F302-43DF-BD7A-D8EFF129C4DA}" type="pres">
      <dgm:prSet presAssocID="{05D01F76-2F09-42A8-99B6-1C83749B21B8}" presName="Accent" presStyleLbl="bgShp" presStyleIdx="1" presStyleCnt="6"/>
      <dgm:spPr/>
    </dgm:pt>
    <dgm:pt modelId="{77B3EC67-06B6-452C-84C6-5FA10A8998E7}" type="pres">
      <dgm:prSet presAssocID="{05D01F76-2F09-42A8-99B6-1C83749B21B8}" presName="Child2" presStyleLbl="node1" presStyleIdx="1" presStyleCnt="6">
        <dgm:presLayoutVars>
          <dgm:chMax val="0"/>
          <dgm:chPref val="0"/>
          <dgm:bulletEnabled val="1"/>
        </dgm:presLayoutVars>
      </dgm:prSet>
      <dgm:spPr/>
      <dgm:t>
        <a:bodyPr/>
        <a:lstStyle/>
        <a:p>
          <a:endParaRPr lang="tr-TR"/>
        </a:p>
      </dgm:t>
    </dgm:pt>
    <dgm:pt modelId="{EB5155A8-17C9-4C5B-9FDD-484F79A8BE8B}" type="pres">
      <dgm:prSet presAssocID="{EDE98044-E742-4756-B0D5-F7BA3D93139F}" presName="Accent3" presStyleCnt="0"/>
      <dgm:spPr/>
    </dgm:pt>
    <dgm:pt modelId="{A8E81C3F-8896-43C8-8BF5-10CEC6A8FF0F}" type="pres">
      <dgm:prSet presAssocID="{EDE98044-E742-4756-B0D5-F7BA3D93139F}" presName="Accent" presStyleLbl="bgShp" presStyleIdx="2" presStyleCnt="6"/>
      <dgm:spPr/>
    </dgm:pt>
    <dgm:pt modelId="{F8A8A4FB-B151-44A8-B500-0AA67CFCAB69}" type="pres">
      <dgm:prSet presAssocID="{EDE98044-E742-4756-B0D5-F7BA3D93139F}" presName="Child3" presStyleLbl="node1" presStyleIdx="2" presStyleCnt="6">
        <dgm:presLayoutVars>
          <dgm:chMax val="0"/>
          <dgm:chPref val="0"/>
          <dgm:bulletEnabled val="1"/>
        </dgm:presLayoutVars>
      </dgm:prSet>
      <dgm:spPr/>
      <dgm:t>
        <a:bodyPr/>
        <a:lstStyle/>
        <a:p>
          <a:endParaRPr lang="tr-TR"/>
        </a:p>
      </dgm:t>
    </dgm:pt>
    <dgm:pt modelId="{73F61631-060D-4C9E-A843-35EC9A857A9A}" type="pres">
      <dgm:prSet presAssocID="{06A06172-D2A1-45BE-BA94-4A9E35B2BF63}" presName="Accent4" presStyleCnt="0"/>
      <dgm:spPr/>
    </dgm:pt>
    <dgm:pt modelId="{0DB22194-5D7D-4943-AAE1-2093227CEDE1}" type="pres">
      <dgm:prSet presAssocID="{06A06172-D2A1-45BE-BA94-4A9E35B2BF63}" presName="Accent" presStyleLbl="bgShp" presStyleIdx="3" presStyleCnt="6"/>
      <dgm:spPr/>
    </dgm:pt>
    <dgm:pt modelId="{000B1DC9-C473-4714-89C1-54EF1731DC63}" type="pres">
      <dgm:prSet presAssocID="{06A06172-D2A1-45BE-BA94-4A9E35B2BF63}" presName="Child4" presStyleLbl="node1" presStyleIdx="3" presStyleCnt="6">
        <dgm:presLayoutVars>
          <dgm:chMax val="0"/>
          <dgm:chPref val="0"/>
          <dgm:bulletEnabled val="1"/>
        </dgm:presLayoutVars>
      </dgm:prSet>
      <dgm:spPr/>
      <dgm:t>
        <a:bodyPr/>
        <a:lstStyle/>
        <a:p>
          <a:endParaRPr lang="tr-TR"/>
        </a:p>
      </dgm:t>
    </dgm:pt>
    <dgm:pt modelId="{3C8CA49B-492B-4247-A02B-D7E2A5F0FC42}" type="pres">
      <dgm:prSet presAssocID="{173FA0F9-0437-4E60-974E-2557AD415F6D}" presName="Accent5" presStyleCnt="0"/>
      <dgm:spPr/>
    </dgm:pt>
    <dgm:pt modelId="{A0AEB0F6-25C7-4908-99A9-3C2E1680FF97}" type="pres">
      <dgm:prSet presAssocID="{173FA0F9-0437-4E60-974E-2557AD415F6D}" presName="Accent" presStyleLbl="bgShp" presStyleIdx="4" presStyleCnt="6"/>
      <dgm:spPr/>
    </dgm:pt>
    <dgm:pt modelId="{29D4354C-5EC4-4D8A-B2D5-E07C5CA62608}" type="pres">
      <dgm:prSet presAssocID="{173FA0F9-0437-4E60-974E-2557AD415F6D}" presName="Child5" presStyleLbl="node1" presStyleIdx="4" presStyleCnt="6" custLinFactNeighborX="296" custLinFactNeighborY="2048">
        <dgm:presLayoutVars>
          <dgm:chMax val="0"/>
          <dgm:chPref val="0"/>
          <dgm:bulletEnabled val="1"/>
        </dgm:presLayoutVars>
      </dgm:prSet>
      <dgm:spPr/>
      <dgm:t>
        <a:bodyPr/>
        <a:lstStyle/>
        <a:p>
          <a:endParaRPr lang="tr-TR"/>
        </a:p>
      </dgm:t>
    </dgm:pt>
    <dgm:pt modelId="{B0D850F3-9642-4FF5-9912-57EA2EF39600}" type="pres">
      <dgm:prSet presAssocID="{11F90185-1598-4524-BBC9-0B10843B4B85}" presName="Accent6" presStyleCnt="0"/>
      <dgm:spPr/>
    </dgm:pt>
    <dgm:pt modelId="{768F7914-3438-40EB-9D92-0CC73E90F78B}" type="pres">
      <dgm:prSet presAssocID="{11F90185-1598-4524-BBC9-0B10843B4B85}" presName="Accent" presStyleLbl="bgShp" presStyleIdx="5" presStyleCnt="6"/>
      <dgm:spPr/>
    </dgm:pt>
    <dgm:pt modelId="{F48A91AB-E215-4424-8550-0D9E6B41A445}" type="pres">
      <dgm:prSet presAssocID="{11F90185-1598-4524-BBC9-0B10843B4B85}" presName="Child6" presStyleLbl="node1" presStyleIdx="5" presStyleCnt="6">
        <dgm:presLayoutVars>
          <dgm:chMax val="0"/>
          <dgm:chPref val="0"/>
          <dgm:bulletEnabled val="1"/>
        </dgm:presLayoutVars>
      </dgm:prSet>
      <dgm:spPr/>
      <dgm:t>
        <a:bodyPr/>
        <a:lstStyle/>
        <a:p>
          <a:endParaRPr lang="tr-TR"/>
        </a:p>
      </dgm:t>
    </dgm:pt>
  </dgm:ptLst>
  <dgm:cxnLst>
    <dgm:cxn modelId="{0ED64859-4F63-42DE-9CE6-41A1A7451953}" srcId="{DEA03FDC-81E5-45F8-BADD-C33DEC1D9D3D}" destId="{06A06172-D2A1-45BE-BA94-4A9E35B2BF63}" srcOrd="3" destOrd="0" parTransId="{23182080-972A-46F1-BF72-446B80C377B6}" sibTransId="{5522D340-422C-48AA-BC5E-A90FCFF25249}"/>
    <dgm:cxn modelId="{08556393-945F-434B-B076-1C9ECA7DB7C4}" srcId="{DEA03FDC-81E5-45F8-BADD-C33DEC1D9D3D}" destId="{EDE98044-E742-4756-B0D5-F7BA3D93139F}" srcOrd="2" destOrd="0" parTransId="{4AFAF51C-502E-40B7-A903-74410EDA687A}" sibTransId="{428F7B04-2BEC-4E47-AFA7-95AB80D44E27}"/>
    <dgm:cxn modelId="{175B476A-E880-4EAF-A537-1D0E454DD595}" type="presOf" srcId="{F56B5456-32C1-424F-B782-117244696CD4}" destId="{ECB4970E-85AA-48B9-B536-CB7E3815F2F5}" srcOrd="0" destOrd="0" presId="urn:microsoft.com/office/officeart/2011/layout/HexagonRadial"/>
    <dgm:cxn modelId="{E5417006-A9D7-410F-83CA-896E2892CFAA}" type="presOf" srcId="{06A06172-D2A1-45BE-BA94-4A9E35B2BF63}" destId="{000B1DC9-C473-4714-89C1-54EF1731DC63}" srcOrd="0" destOrd="0" presId="urn:microsoft.com/office/officeart/2011/layout/HexagonRadial"/>
    <dgm:cxn modelId="{DE3D0466-EAAF-4248-82D1-6BC144CC91F2}" type="presOf" srcId="{EDE98044-E742-4756-B0D5-F7BA3D93139F}" destId="{F8A8A4FB-B151-44A8-B500-0AA67CFCAB69}" srcOrd="0" destOrd="0" presId="urn:microsoft.com/office/officeart/2011/layout/HexagonRadial"/>
    <dgm:cxn modelId="{67D544B0-B849-4AD6-B7C2-76E71AF5FD9B}" type="presOf" srcId="{05D01F76-2F09-42A8-99B6-1C83749B21B8}" destId="{77B3EC67-06B6-452C-84C6-5FA10A8998E7}" srcOrd="0" destOrd="0" presId="urn:microsoft.com/office/officeart/2011/layout/HexagonRadial"/>
    <dgm:cxn modelId="{CDC72655-CF76-4AF4-85DC-E1082716DFA8}" srcId="{F56B5456-32C1-424F-B782-117244696CD4}" destId="{DEA03FDC-81E5-45F8-BADD-C33DEC1D9D3D}" srcOrd="0" destOrd="0" parTransId="{985106B1-FF2A-4CD0-B278-F74A053095F3}" sibTransId="{1A3612FA-CDAA-43F5-9D6C-9CEDECDB8A9C}"/>
    <dgm:cxn modelId="{941B2592-59B4-4EF3-B8E3-BA43BE917C99}" type="presOf" srcId="{11F90185-1598-4524-BBC9-0B10843B4B85}" destId="{F48A91AB-E215-4424-8550-0D9E6B41A445}" srcOrd="0" destOrd="0" presId="urn:microsoft.com/office/officeart/2011/layout/HexagonRadial"/>
    <dgm:cxn modelId="{B14DA0A6-AF68-406B-BE46-EB5FF9CFB956}" type="presOf" srcId="{173FA0F9-0437-4E60-974E-2557AD415F6D}" destId="{29D4354C-5EC4-4D8A-B2D5-E07C5CA62608}" srcOrd="0" destOrd="0" presId="urn:microsoft.com/office/officeart/2011/layout/HexagonRadial"/>
    <dgm:cxn modelId="{8B704B47-1EA1-40BD-A3CB-5EA9B4A3824B}" type="presOf" srcId="{DEA03FDC-81E5-45F8-BADD-C33DEC1D9D3D}" destId="{3ABB3F91-5C81-446C-ADD9-D93F44BD493A}" srcOrd="0" destOrd="0" presId="urn:microsoft.com/office/officeart/2011/layout/HexagonRadial"/>
    <dgm:cxn modelId="{E11EFB3F-1BF9-498E-AD66-10B222F58A1C}" srcId="{DEA03FDC-81E5-45F8-BADD-C33DEC1D9D3D}" destId="{05D01F76-2F09-42A8-99B6-1C83749B21B8}" srcOrd="1" destOrd="0" parTransId="{4DD4E1EF-ACB3-4638-9D14-50104A733C1C}" sibTransId="{6D97948D-3C47-434E-BAEA-A75F04277752}"/>
    <dgm:cxn modelId="{0FE42025-E52B-42B9-9501-DD2C4A0DCC01}" type="presOf" srcId="{CD47BBD5-B2F5-44AB-AD18-AEEB3D052D7F}" destId="{878DAC46-E58C-4239-8CA2-27B9F8433F5B}" srcOrd="0" destOrd="0" presId="urn:microsoft.com/office/officeart/2011/layout/HexagonRadial"/>
    <dgm:cxn modelId="{C3AB6D36-648E-4AA3-8B31-41D953E05484}" srcId="{DEA03FDC-81E5-45F8-BADD-C33DEC1D9D3D}" destId="{11F90185-1598-4524-BBC9-0B10843B4B85}" srcOrd="5" destOrd="0" parTransId="{930125C1-BB9B-4724-87AE-DA5990584F2B}" sibTransId="{8EC57EA5-6BD4-4CDF-87E0-8D91D2A3609C}"/>
    <dgm:cxn modelId="{884D9702-E0E5-42F8-B8B1-72CBF6F89F87}" srcId="{DEA03FDC-81E5-45F8-BADD-C33DEC1D9D3D}" destId="{173FA0F9-0437-4E60-974E-2557AD415F6D}" srcOrd="4" destOrd="0" parTransId="{79DEEF95-AEBB-4C0E-9C32-BEA05067CFF0}" sibTransId="{596F0501-0B91-4329-88E1-7E7D0E36C831}"/>
    <dgm:cxn modelId="{ACD9A310-4B13-4F59-9A69-7E7543BD5612}" srcId="{DEA03FDC-81E5-45F8-BADD-C33DEC1D9D3D}" destId="{CD47BBD5-B2F5-44AB-AD18-AEEB3D052D7F}" srcOrd="0" destOrd="0" parTransId="{CE93C7A4-A0D4-419E-B4D8-3485CA2CDBCC}" sibTransId="{1BE10730-BC21-4C43-981E-0C6389C292C3}"/>
    <dgm:cxn modelId="{4C3F3D98-7DFA-401E-8851-D33560AF90EB}" type="presParOf" srcId="{ECB4970E-85AA-48B9-B536-CB7E3815F2F5}" destId="{3ABB3F91-5C81-446C-ADD9-D93F44BD493A}" srcOrd="0" destOrd="0" presId="urn:microsoft.com/office/officeart/2011/layout/HexagonRadial"/>
    <dgm:cxn modelId="{A444C98F-BD63-48E5-A8A1-58A7B614133C}" type="presParOf" srcId="{ECB4970E-85AA-48B9-B536-CB7E3815F2F5}" destId="{BBAD0AFD-E9A9-45E0-8E14-0DF61C281067}" srcOrd="1" destOrd="0" presId="urn:microsoft.com/office/officeart/2011/layout/HexagonRadial"/>
    <dgm:cxn modelId="{D21E0E1E-D2CF-4F7A-B8EC-A6BEEFE20728}" type="presParOf" srcId="{BBAD0AFD-E9A9-45E0-8E14-0DF61C281067}" destId="{A6995153-CCC2-48FD-BC85-DE1A007CE5C9}" srcOrd="0" destOrd="0" presId="urn:microsoft.com/office/officeart/2011/layout/HexagonRadial"/>
    <dgm:cxn modelId="{3877422F-8423-40B9-9E95-18BCAC923543}" type="presParOf" srcId="{ECB4970E-85AA-48B9-B536-CB7E3815F2F5}" destId="{878DAC46-E58C-4239-8CA2-27B9F8433F5B}" srcOrd="2" destOrd="0" presId="urn:microsoft.com/office/officeart/2011/layout/HexagonRadial"/>
    <dgm:cxn modelId="{F521B532-233B-429C-B234-39E6925265A5}" type="presParOf" srcId="{ECB4970E-85AA-48B9-B536-CB7E3815F2F5}" destId="{99505C99-B06D-4005-9000-1E56F0A59B26}" srcOrd="3" destOrd="0" presId="urn:microsoft.com/office/officeart/2011/layout/HexagonRadial"/>
    <dgm:cxn modelId="{4BC7154D-A657-4C07-981B-85160CE94A1A}" type="presParOf" srcId="{99505C99-B06D-4005-9000-1E56F0A59B26}" destId="{E1CE4AD3-F302-43DF-BD7A-D8EFF129C4DA}" srcOrd="0" destOrd="0" presId="urn:microsoft.com/office/officeart/2011/layout/HexagonRadial"/>
    <dgm:cxn modelId="{6ED3A414-CB96-485E-AAB6-257B81C9AF65}" type="presParOf" srcId="{ECB4970E-85AA-48B9-B536-CB7E3815F2F5}" destId="{77B3EC67-06B6-452C-84C6-5FA10A8998E7}" srcOrd="4" destOrd="0" presId="urn:microsoft.com/office/officeart/2011/layout/HexagonRadial"/>
    <dgm:cxn modelId="{A50949B0-6D14-495B-A8B5-9D339D17B196}" type="presParOf" srcId="{ECB4970E-85AA-48B9-B536-CB7E3815F2F5}" destId="{EB5155A8-17C9-4C5B-9FDD-484F79A8BE8B}" srcOrd="5" destOrd="0" presId="urn:microsoft.com/office/officeart/2011/layout/HexagonRadial"/>
    <dgm:cxn modelId="{9DDF9DDC-ABCB-419C-A389-7FD2B1A06A66}" type="presParOf" srcId="{EB5155A8-17C9-4C5B-9FDD-484F79A8BE8B}" destId="{A8E81C3F-8896-43C8-8BF5-10CEC6A8FF0F}" srcOrd="0" destOrd="0" presId="urn:microsoft.com/office/officeart/2011/layout/HexagonRadial"/>
    <dgm:cxn modelId="{2C47E67F-5107-4D3E-9267-7BB6E0C60406}" type="presParOf" srcId="{ECB4970E-85AA-48B9-B536-CB7E3815F2F5}" destId="{F8A8A4FB-B151-44A8-B500-0AA67CFCAB69}" srcOrd="6" destOrd="0" presId="urn:microsoft.com/office/officeart/2011/layout/HexagonRadial"/>
    <dgm:cxn modelId="{550D9C6A-7CC2-4CEA-BE91-E7246340B898}" type="presParOf" srcId="{ECB4970E-85AA-48B9-B536-CB7E3815F2F5}" destId="{73F61631-060D-4C9E-A843-35EC9A857A9A}" srcOrd="7" destOrd="0" presId="urn:microsoft.com/office/officeart/2011/layout/HexagonRadial"/>
    <dgm:cxn modelId="{5AC60E37-6FC9-426F-8C5A-DDEC3FA710D5}" type="presParOf" srcId="{73F61631-060D-4C9E-A843-35EC9A857A9A}" destId="{0DB22194-5D7D-4943-AAE1-2093227CEDE1}" srcOrd="0" destOrd="0" presId="urn:microsoft.com/office/officeart/2011/layout/HexagonRadial"/>
    <dgm:cxn modelId="{9939E95A-FB8C-4030-B273-B9DC7A50DCD3}" type="presParOf" srcId="{ECB4970E-85AA-48B9-B536-CB7E3815F2F5}" destId="{000B1DC9-C473-4714-89C1-54EF1731DC63}" srcOrd="8" destOrd="0" presId="urn:microsoft.com/office/officeart/2011/layout/HexagonRadial"/>
    <dgm:cxn modelId="{6776B260-AF74-4355-B236-A52350D7BC9E}" type="presParOf" srcId="{ECB4970E-85AA-48B9-B536-CB7E3815F2F5}" destId="{3C8CA49B-492B-4247-A02B-D7E2A5F0FC42}" srcOrd="9" destOrd="0" presId="urn:microsoft.com/office/officeart/2011/layout/HexagonRadial"/>
    <dgm:cxn modelId="{55776977-1B49-41E7-BB59-7FDBA0023D97}" type="presParOf" srcId="{3C8CA49B-492B-4247-A02B-D7E2A5F0FC42}" destId="{A0AEB0F6-25C7-4908-99A9-3C2E1680FF97}" srcOrd="0" destOrd="0" presId="urn:microsoft.com/office/officeart/2011/layout/HexagonRadial"/>
    <dgm:cxn modelId="{F19E7026-7A19-48BC-BA3E-3A0AB238257E}" type="presParOf" srcId="{ECB4970E-85AA-48B9-B536-CB7E3815F2F5}" destId="{29D4354C-5EC4-4D8A-B2D5-E07C5CA62608}" srcOrd="10" destOrd="0" presId="urn:microsoft.com/office/officeart/2011/layout/HexagonRadial"/>
    <dgm:cxn modelId="{BAD5A6A3-095D-4AAA-8663-25F6A0DD4F35}" type="presParOf" srcId="{ECB4970E-85AA-48B9-B536-CB7E3815F2F5}" destId="{B0D850F3-9642-4FF5-9912-57EA2EF39600}" srcOrd="11" destOrd="0" presId="urn:microsoft.com/office/officeart/2011/layout/HexagonRadial"/>
    <dgm:cxn modelId="{77C28CC0-AAC7-44CC-832A-5E0CE9CED11E}" type="presParOf" srcId="{B0D850F3-9642-4FF5-9912-57EA2EF39600}" destId="{768F7914-3438-40EB-9D92-0CC73E90F78B}" srcOrd="0" destOrd="0" presId="urn:microsoft.com/office/officeart/2011/layout/HexagonRadial"/>
    <dgm:cxn modelId="{68DE028F-0682-4AFF-8038-670DB3F58AC7}" type="presParOf" srcId="{ECB4970E-85AA-48B9-B536-CB7E3815F2F5}" destId="{F48A91AB-E215-4424-8550-0D9E6B41A445}"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B3F91-5C81-446C-ADD9-D93F44BD493A}">
      <dsp:nvSpPr>
        <dsp:cNvPr id="0" name=""/>
        <dsp:cNvSpPr/>
      </dsp:nvSpPr>
      <dsp:spPr>
        <a:xfrm>
          <a:off x="1590926" y="1547936"/>
          <a:ext cx="1967494" cy="1701962"/>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a:t>Çalışma ortamımız nasıl olmalıdır?</a:t>
          </a:r>
        </a:p>
      </dsp:txBody>
      <dsp:txXfrm>
        <a:off x="1916967" y="1829975"/>
        <a:ext cx="1315412" cy="1137884"/>
      </dsp:txXfrm>
    </dsp:sp>
    <dsp:sp modelId="{E1CE4AD3-F302-43DF-BD7A-D8EFF129C4DA}">
      <dsp:nvSpPr>
        <dsp:cNvPr id="0" name=""/>
        <dsp:cNvSpPr/>
      </dsp:nvSpPr>
      <dsp:spPr>
        <a:xfrm>
          <a:off x="2822956" y="733662"/>
          <a:ext cx="742330" cy="63961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8DAC46-E58C-4239-8CA2-27B9F8433F5B}">
      <dsp:nvSpPr>
        <dsp:cNvPr id="0" name=""/>
        <dsp:cNvSpPr/>
      </dsp:nvSpPr>
      <dsp:spPr>
        <a:xfrm>
          <a:off x="1772161" y="0"/>
          <a:ext cx="1612348" cy="1394870"/>
        </a:xfrm>
        <a:prstGeom prst="hexagon">
          <a:avLst>
            <a:gd name="adj" fmla="val 2857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İyi aydınlatılmış</a:t>
          </a:r>
          <a:endParaRPr lang="tr-TR" sz="1600" kern="1200" dirty="0"/>
        </a:p>
      </dsp:txBody>
      <dsp:txXfrm>
        <a:off x="2039361" y="231160"/>
        <a:ext cx="1077948" cy="932550"/>
      </dsp:txXfrm>
    </dsp:sp>
    <dsp:sp modelId="{A8E81C3F-8896-43C8-8BF5-10CEC6A8FF0F}">
      <dsp:nvSpPr>
        <dsp:cNvPr id="0" name=""/>
        <dsp:cNvSpPr/>
      </dsp:nvSpPr>
      <dsp:spPr>
        <a:xfrm>
          <a:off x="3689313" y="1929402"/>
          <a:ext cx="742330" cy="63961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B3EC67-06B6-452C-84C6-5FA10A8998E7}">
      <dsp:nvSpPr>
        <dsp:cNvPr id="0" name=""/>
        <dsp:cNvSpPr/>
      </dsp:nvSpPr>
      <dsp:spPr>
        <a:xfrm>
          <a:off x="3250871" y="857938"/>
          <a:ext cx="1612348" cy="1394870"/>
        </a:xfrm>
        <a:prstGeom prst="hexagon">
          <a:avLst>
            <a:gd name="adj" fmla="val 28570"/>
            <a:gd name="vf" fmla="val 11547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Sessiz</a:t>
          </a:r>
          <a:endParaRPr lang="tr-TR" sz="1600" kern="1200" dirty="0"/>
        </a:p>
      </dsp:txBody>
      <dsp:txXfrm>
        <a:off x="3518071" y="1089098"/>
        <a:ext cx="1077948" cy="932550"/>
      </dsp:txXfrm>
    </dsp:sp>
    <dsp:sp modelId="{0DB22194-5D7D-4943-AAE1-2093227CEDE1}">
      <dsp:nvSpPr>
        <dsp:cNvPr id="0" name=""/>
        <dsp:cNvSpPr/>
      </dsp:nvSpPr>
      <dsp:spPr>
        <a:xfrm>
          <a:off x="3087485" y="3279169"/>
          <a:ext cx="742330" cy="63961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A8A4FB-B151-44A8-B500-0AA67CFCAB69}">
      <dsp:nvSpPr>
        <dsp:cNvPr id="0" name=""/>
        <dsp:cNvSpPr/>
      </dsp:nvSpPr>
      <dsp:spPr>
        <a:xfrm>
          <a:off x="3250871" y="2544546"/>
          <a:ext cx="1612348" cy="1394870"/>
        </a:xfrm>
        <a:prstGeom prst="hexagon">
          <a:avLst>
            <a:gd name="adj" fmla="val 28570"/>
            <a:gd name="vf" fmla="val 115470"/>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Ne sıcak </a:t>
          </a:r>
          <a:r>
            <a:rPr lang="tr-TR" sz="1600" kern="1200" dirty="0"/>
            <a:t>ne soğuk</a:t>
          </a:r>
        </a:p>
      </dsp:txBody>
      <dsp:txXfrm>
        <a:off x="3518071" y="2775706"/>
        <a:ext cx="1077948" cy="932550"/>
      </dsp:txXfrm>
    </dsp:sp>
    <dsp:sp modelId="{A0AEB0F6-25C7-4908-99A9-3C2E1680FF97}">
      <dsp:nvSpPr>
        <dsp:cNvPr id="0" name=""/>
        <dsp:cNvSpPr/>
      </dsp:nvSpPr>
      <dsp:spPr>
        <a:xfrm>
          <a:off x="1594588" y="3419279"/>
          <a:ext cx="742330" cy="63961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0B1DC9-C473-4714-89C1-54EF1731DC63}">
      <dsp:nvSpPr>
        <dsp:cNvPr id="0" name=""/>
        <dsp:cNvSpPr/>
      </dsp:nvSpPr>
      <dsp:spPr>
        <a:xfrm>
          <a:off x="1772161" y="3403445"/>
          <a:ext cx="1612348" cy="1394870"/>
        </a:xfrm>
        <a:prstGeom prst="hexagon">
          <a:avLst>
            <a:gd name="adj" fmla="val 28570"/>
            <a:gd name="vf" fmla="val 115470"/>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Düzenli </a:t>
          </a:r>
          <a:endParaRPr lang="tr-TR" sz="1600" kern="1200" dirty="0"/>
        </a:p>
      </dsp:txBody>
      <dsp:txXfrm>
        <a:off x="2039361" y="3634605"/>
        <a:ext cx="1077948" cy="932550"/>
      </dsp:txXfrm>
    </dsp:sp>
    <dsp:sp modelId="{768F7914-3438-40EB-9D92-0CC73E90F78B}">
      <dsp:nvSpPr>
        <dsp:cNvPr id="0" name=""/>
        <dsp:cNvSpPr/>
      </dsp:nvSpPr>
      <dsp:spPr>
        <a:xfrm>
          <a:off x="714043" y="2224019"/>
          <a:ext cx="742330" cy="63961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D4354C-5EC4-4D8A-B2D5-E07C5CA62608}">
      <dsp:nvSpPr>
        <dsp:cNvPr id="0" name=""/>
        <dsp:cNvSpPr/>
      </dsp:nvSpPr>
      <dsp:spPr>
        <a:xfrm>
          <a:off x="291358" y="2574073"/>
          <a:ext cx="1612348" cy="1394870"/>
        </a:xfrm>
        <a:prstGeom prst="hexagon">
          <a:avLst>
            <a:gd name="adj" fmla="val 28570"/>
            <a:gd name="vf" fmla="val 115470"/>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Uygun yükseklikte </a:t>
          </a:r>
          <a:r>
            <a:rPr lang="tr-TR" sz="1600" kern="1200" dirty="0"/>
            <a:t>bir masa </a:t>
          </a:r>
        </a:p>
      </dsp:txBody>
      <dsp:txXfrm>
        <a:off x="558558" y="2805233"/>
        <a:ext cx="1077948" cy="932550"/>
      </dsp:txXfrm>
    </dsp:sp>
    <dsp:sp modelId="{F48A91AB-E215-4424-8550-0D9E6B41A445}">
      <dsp:nvSpPr>
        <dsp:cNvPr id="0" name=""/>
        <dsp:cNvSpPr/>
      </dsp:nvSpPr>
      <dsp:spPr>
        <a:xfrm>
          <a:off x="286586" y="856019"/>
          <a:ext cx="1612348" cy="1394870"/>
        </a:xfrm>
        <a:prstGeom prst="hexagon">
          <a:avLst>
            <a:gd name="adj" fmla="val 28570"/>
            <a:gd name="vf" fmla="val 1154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Gerekli ders  araç-gereçleri </a:t>
          </a:r>
          <a:endParaRPr lang="tr-TR" sz="1600" kern="1200" dirty="0"/>
        </a:p>
      </dsp:txBody>
      <dsp:txXfrm>
        <a:off x="553786" y="1087179"/>
        <a:ext cx="1077948" cy="93255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9B52E64-2C73-45CE-8A0C-CD1CECAB4028}" type="datetimeFigureOut">
              <a:rPr lang="tr-TR"/>
              <a:pPr>
                <a:defRPr/>
              </a:pPr>
              <a:t>09.03.2015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D61D1941-09DE-403A-B0BA-3309A89F6DA9}" type="slidenum">
              <a:rPr lang="tr-TR" altLang="tr-TR"/>
              <a:pPr>
                <a:defRPr/>
              </a:pPr>
              <a:t>‹#›</a:t>
            </a:fld>
            <a:endParaRPr lang="tr-TR" altLang="tr-TR"/>
          </a:p>
        </p:txBody>
      </p:sp>
    </p:spTree>
    <p:extLst>
      <p:ext uri="{BB962C8B-B14F-4D97-AF65-F5344CB8AC3E}">
        <p14:creationId xmlns:p14="http://schemas.microsoft.com/office/powerpoint/2010/main" val="1639330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58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dirty="0" smtClean="0"/>
          </a:p>
        </p:txBody>
      </p:sp>
      <p:sp>
        <p:nvSpPr>
          <p:cNvPr id="35844" name="3 Slayt Numarası Yer Tutucusu"/>
          <p:cNvSpPr>
            <a:spLocks noGrp="1"/>
          </p:cNvSpPr>
          <p:nvPr>
            <p:ph type="sldNum" sz="quarter" idx="5"/>
          </p:nvPr>
        </p:nvSpPr>
        <p:spPr bwMode="auto">
          <a:noFill/>
          <a:ln>
            <a:miter lim="800000"/>
            <a:headEnd/>
            <a:tailEnd/>
          </a:ln>
        </p:spPr>
        <p:txBody>
          <a:bodyPr/>
          <a:lstStyle/>
          <a:p>
            <a:fld id="{D209DFBC-11B1-4B16-9144-AD4525F17DE7}" type="slidenum">
              <a:rPr lang="tr-TR" altLang="tr-TR" smtClean="0"/>
              <a:pPr/>
              <a:t>1</a:t>
            </a:fld>
            <a:endParaRPr lang="tr-TR" altLang="tr-TR" smtClean="0"/>
          </a:p>
        </p:txBody>
      </p:sp>
    </p:spTree>
    <p:extLst>
      <p:ext uri="{BB962C8B-B14F-4D97-AF65-F5344CB8AC3E}">
        <p14:creationId xmlns:p14="http://schemas.microsoft.com/office/powerpoint/2010/main" val="131403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10</a:t>
            </a:fld>
            <a:endParaRPr lang="tr-TR" altLang="tr-TR" smtClean="0"/>
          </a:p>
        </p:txBody>
      </p:sp>
    </p:spTree>
    <p:extLst>
      <p:ext uri="{BB962C8B-B14F-4D97-AF65-F5344CB8AC3E}">
        <p14:creationId xmlns:p14="http://schemas.microsoft.com/office/powerpoint/2010/main" val="305624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11</a:t>
            </a:fld>
            <a:endParaRPr lang="tr-TR" altLang="tr-TR" smtClean="0"/>
          </a:p>
        </p:txBody>
      </p:sp>
    </p:spTree>
    <p:extLst>
      <p:ext uri="{BB962C8B-B14F-4D97-AF65-F5344CB8AC3E}">
        <p14:creationId xmlns:p14="http://schemas.microsoft.com/office/powerpoint/2010/main" val="366147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12</a:t>
            </a:fld>
            <a:endParaRPr lang="tr-TR" altLang="tr-TR" smtClean="0"/>
          </a:p>
        </p:txBody>
      </p:sp>
    </p:spTree>
    <p:extLst>
      <p:ext uri="{BB962C8B-B14F-4D97-AF65-F5344CB8AC3E}">
        <p14:creationId xmlns:p14="http://schemas.microsoft.com/office/powerpoint/2010/main" val="326638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13</a:t>
            </a:fld>
            <a:endParaRPr lang="tr-TR" altLang="tr-TR" smtClean="0"/>
          </a:p>
        </p:txBody>
      </p:sp>
    </p:spTree>
    <p:extLst>
      <p:ext uri="{BB962C8B-B14F-4D97-AF65-F5344CB8AC3E}">
        <p14:creationId xmlns:p14="http://schemas.microsoft.com/office/powerpoint/2010/main" val="2433384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14</a:t>
            </a:fld>
            <a:endParaRPr lang="tr-TR" altLang="tr-TR" smtClean="0"/>
          </a:p>
        </p:txBody>
      </p:sp>
    </p:spTree>
    <p:extLst>
      <p:ext uri="{BB962C8B-B14F-4D97-AF65-F5344CB8AC3E}">
        <p14:creationId xmlns:p14="http://schemas.microsoft.com/office/powerpoint/2010/main" val="1119295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15</a:t>
            </a:fld>
            <a:endParaRPr lang="tr-TR" altLang="tr-TR" smtClean="0"/>
          </a:p>
        </p:txBody>
      </p:sp>
    </p:spTree>
    <p:extLst>
      <p:ext uri="{BB962C8B-B14F-4D97-AF65-F5344CB8AC3E}">
        <p14:creationId xmlns:p14="http://schemas.microsoft.com/office/powerpoint/2010/main" val="160543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16</a:t>
            </a:fld>
            <a:endParaRPr lang="tr-TR" altLang="tr-TR" smtClean="0"/>
          </a:p>
        </p:txBody>
      </p:sp>
    </p:spTree>
    <p:extLst>
      <p:ext uri="{BB962C8B-B14F-4D97-AF65-F5344CB8AC3E}">
        <p14:creationId xmlns:p14="http://schemas.microsoft.com/office/powerpoint/2010/main" val="3986814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17</a:t>
            </a:fld>
            <a:endParaRPr lang="tr-TR" altLang="tr-TR" smtClean="0"/>
          </a:p>
        </p:txBody>
      </p:sp>
    </p:spTree>
    <p:extLst>
      <p:ext uri="{BB962C8B-B14F-4D97-AF65-F5344CB8AC3E}">
        <p14:creationId xmlns:p14="http://schemas.microsoft.com/office/powerpoint/2010/main" val="3579468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18</a:t>
            </a:fld>
            <a:endParaRPr lang="tr-TR" altLang="tr-TR" smtClean="0"/>
          </a:p>
        </p:txBody>
      </p:sp>
    </p:spTree>
    <p:extLst>
      <p:ext uri="{BB962C8B-B14F-4D97-AF65-F5344CB8AC3E}">
        <p14:creationId xmlns:p14="http://schemas.microsoft.com/office/powerpoint/2010/main" val="866496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19</a:t>
            </a:fld>
            <a:endParaRPr lang="tr-TR" altLang="tr-TR" smtClean="0"/>
          </a:p>
        </p:txBody>
      </p:sp>
    </p:spTree>
    <p:extLst>
      <p:ext uri="{BB962C8B-B14F-4D97-AF65-F5344CB8AC3E}">
        <p14:creationId xmlns:p14="http://schemas.microsoft.com/office/powerpoint/2010/main" val="14656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2</a:t>
            </a:fld>
            <a:endParaRPr lang="tr-TR" altLang="tr-TR" smtClean="0"/>
          </a:p>
        </p:txBody>
      </p:sp>
    </p:spTree>
    <p:extLst>
      <p:ext uri="{BB962C8B-B14F-4D97-AF65-F5344CB8AC3E}">
        <p14:creationId xmlns:p14="http://schemas.microsoft.com/office/powerpoint/2010/main" val="1818819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403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4036" name="3 Slayt Numarası Yer Tutucusu"/>
          <p:cNvSpPr>
            <a:spLocks noGrp="1"/>
          </p:cNvSpPr>
          <p:nvPr>
            <p:ph type="sldNum" sz="quarter" idx="5"/>
          </p:nvPr>
        </p:nvSpPr>
        <p:spPr bwMode="auto">
          <a:noFill/>
          <a:ln>
            <a:miter lim="800000"/>
            <a:headEnd/>
            <a:tailEnd/>
          </a:ln>
        </p:spPr>
        <p:txBody>
          <a:bodyPr/>
          <a:lstStyle/>
          <a:p>
            <a:fld id="{7B803988-B996-482C-981F-6A39AA6405A9}" type="slidenum">
              <a:rPr lang="tr-TR" altLang="tr-TR" smtClean="0"/>
              <a:pPr/>
              <a:t>20</a:t>
            </a:fld>
            <a:endParaRPr lang="tr-TR" altLang="tr-TR" smtClean="0"/>
          </a:p>
        </p:txBody>
      </p:sp>
    </p:spTree>
    <p:extLst>
      <p:ext uri="{BB962C8B-B14F-4D97-AF65-F5344CB8AC3E}">
        <p14:creationId xmlns:p14="http://schemas.microsoft.com/office/powerpoint/2010/main" val="220897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608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6084" name="3 Slayt Numarası Yer Tutucusu"/>
          <p:cNvSpPr>
            <a:spLocks noGrp="1"/>
          </p:cNvSpPr>
          <p:nvPr>
            <p:ph type="sldNum" sz="quarter" idx="5"/>
          </p:nvPr>
        </p:nvSpPr>
        <p:spPr bwMode="auto">
          <a:noFill/>
          <a:ln>
            <a:miter lim="800000"/>
            <a:headEnd/>
            <a:tailEnd/>
          </a:ln>
        </p:spPr>
        <p:txBody>
          <a:bodyPr/>
          <a:lstStyle/>
          <a:p>
            <a:fld id="{A4C60E39-5D83-41E5-A3D2-4D0C0128D12B}" type="slidenum">
              <a:rPr lang="tr-TR" altLang="tr-TR" smtClean="0">
                <a:solidFill>
                  <a:srgbClr val="000000"/>
                </a:solidFill>
              </a:rPr>
              <a:pPr/>
              <a:t>21</a:t>
            </a:fld>
            <a:endParaRPr lang="tr-TR" altLang="tr-TR" smtClean="0">
              <a:solidFill>
                <a:srgbClr val="000000"/>
              </a:solidFill>
            </a:endParaRPr>
          </a:p>
        </p:txBody>
      </p:sp>
    </p:spTree>
    <p:extLst>
      <p:ext uri="{BB962C8B-B14F-4D97-AF65-F5344CB8AC3E}">
        <p14:creationId xmlns:p14="http://schemas.microsoft.com/office/powerpoint/2010/main" val="2049302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10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7108" name="3 Slayt Numarası Yer Tutucusu"/>
          <p:cNvSpPr>
            <a:spLocks noGrp="1"/>
          </p:cNvSpPr>
          <p:nvPr>
            <p:ph type="sldNum" sz="quarter" idx="5"/>
          </p:nvPr>
        </p:nvSpPr>
        <p:spPr bwMode="auto">
          <a:noFill/>
          <a:ln>
            <a:miter lim="800000"/>
            <a:headEnd/>
            <a:tailEnd/>
          </a:ln>
        </p:spPr>
        <p:txBody>
          <a:bodyPr/>
          <a:lstStyle/>
          <a:p>
            <a:fld id="{26B7EBA3-FD5E-45E2-AFFD-B6F2D52DD266}" type="slidenum">
              <a:rPr lang="tr-TR" altLang="tr-TR" smtClean="0">
                <a:solidFill>
                  <a:srgbClr val="000000"/>
                </a:solidFill>
              </a:rPr>
              <a:pPr/>
              <a:t>22</a:t>
            </a:fld>
            <a:endParaRPr lang="tr-TR" altLang="tr-TR" smtClean="0">
              <a:solidFill>
                <a:srgbClr val="000000"/>
              </a:solidFill>
            </a:endParaRPr>
          </a:p>
        </p:txBody>
      </p:sp>
    </p:spTree>
    <p:extLst>
      <p:ext uri="{BB962C8B-B14F-4D97-AF65-F5344CB8AC3E}">
        <p14:creationId xmlns:p14="http://schemas.microsoft.com/office/powerpoint/2010/main" val="2732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3</a:t>
            </a:fld>
            <a:endParaRPr lang="tr-TR" altLang="tr-TR" smtClean="0"/>
          </a:p>
        </p:txBody>
      </p:sp>
    </p:spTree>
    <p:extLst>
      <p:ext uri="{BB962C8B-B14F-4D97-AF65-F5344CB8AC3E}">
        <p14:creationId xmlns:p14="http://schemas.microsoft.com/office/powerpoint/2010/main" val="386289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4</a:t>
            </a:fld>
            <a:endParaRPr lang="tr-TR" altLang="tr-TR" smtClean="0"/>
          </a:p>
        </p:txBody>
      </p:sp>
    </p:spTree>
    <p:extLst>
      <p:ext uri="{BB962C8B-B14F-4D97-AF65-F5344CB8AC3E}">
        <p14:creationId xmlns:p14="http://schemas.microsoft.com/office/powerpoint/2010/main" val="58523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5</a:t>
            </a:fld>
            <a:endParaRPr lang="tr-TR" altLang="tr-TR" smtClean="0"/>
          </a:p>
        </p:txBody>
      </p:sp>
    </p:spTree>
    <p:extLst>
      <p:ext uri="{BB962C8B-B14F-4D97-AF65-F5344CB8AC3E}">
        <p14:creationId xmlns:p14="http://schemas.microsoft.com/office/powerpoint/2010/main" val="1617459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6</a:t>
            </a:fld>
            <a:endParaRPr lang="tr-TR" altLang="tr-TR" smtClean="0"/>
          </a:p>
        </p:txBody>
      </p:sp>
    </p:spTree>
    <p:extLst>
      <p:ext uri="{BB962C8B-B14F-4D97-AF65-F5344CB8AC3E}">
        <p14:creationId xmlns:p14="http://schemas.microsoft.com/office/powerpoint/2010/main" val="138075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7</a:t>
            </a:fld>
            <a:endParaRPr lang="tr-TR" altLang="tr-TR" smtClean="0"/>
          </a:p>
        </p:txBody>
      </p:sp>
    </p:spTree>
    <p:extLst>
      <p:ext uri="{BB962C8B-B14F-4D97-AF65-F5344CB8AC3E}">
        <p14:creationId xmlns:p14="http://schemas.microsoft.com/office/powerpoint/2010/main" val="55021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8</a:t>
            </a:fld>
            <a:endParaRPr lang="tr-TR" altLang="tr-TR" smtClean="0"/>
          </a:p>
        </p:txBody>
      </p:sp>
    </p:spTree>
    <p:extLst>
      <p:ext uri="{BB962C8B-B14F-4D97-AF65-F5344CB8AC3E}">
        <p14:creationId xmlns:p14="http://schemas.microsoft.com/office/powerpoint/2010/main" val="3985409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9</a:t>
            </a:fld>
            <a:endParaRPr lang="tr-TR" altLang="tr-TR" smtClean="0"/>
          </a:p>
        </p:txBody>
      </p:sp>
    </p:spTree>
    <p:extLst>
      <p:ext uri="{BB962C8B-B14F-4D97-AF65-F5344CB8AC3E}">
        <p14:creationId xmlns:p14="http://schemas.microsoft.com/office/powerpoint/2010/main" val="399361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3EFC428-B3E8-497F-B9CB-9D716E9BDB6F}" type="datetimeFigureOut">
              <a:rPr lang="tr-TR"/>
              <a:pPr>
                <a:defRPr/>
              </a:pPr>
              <a:t>09.03.2015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6071C5C-9CFE-47DD-91EA-71034DABBA65}" type="slidenum">
              <a:rPr lang="tr-TR" altLang="tr-TR"/>
              <a:pPr>
                <a:defRPr/>
              </a:pPr>
              <a:t>‹#›</a:t>
            </a:fld>
            <a:endParaRPr lang="tr-TR" alt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2B3B6D1-36A5-4405-AF51-6B60E6526E21}" type="datetimeFigureOut">
              <a:rPr lang="tr-TR"/>
              <a:pPr>
                <a:defRPr/>
              </a:pPr>
              <a:t>09.03.2015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FDE3B5B-3FCB-460E-BB07-1FD851E0360E}" type="slidenum">
              <a:rPr lang="tr-TR" altLang="tr-TR"/>
              <a:pPr>
                <a:defRPr/>
              </a:pPr>
              <a:t>‹#›</a:t>
            </a:fld>
            <a:endParaRPr lang="tr-TR" alt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5E39240-748D-4450-8FAF-08765546AA38}" type="datetimeFigureOut">
              <a:rPr lang="tr-TR"/>
              <a:pPr>
                <a:defRPr/>
              </a:pPr>
              <a:t>09.03.2015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6882694-917B-4187-A7ED-2974B6AB5503}" type="slidenum">
              <a:rPr lang="tr-TR" altLang="tr-TR"/>
              <a:pPr>
                <a:defRPr/>
              </a:pPr>
              <a:t>‹#›</a:t>
            </a:fld>
            <a:endParaRPr lang="tr-TR" alt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87936BB4-4A8D-48ED-A38E-1204AFEFF941}" type="datetime1">
              <a:rPr lang="tr-TR"/>
              <a:pPr>
                <a:defRPr/>
              </a:pPr>
              <a:t>09.03.2015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7CC7C72-D556-4821-A0F6-6AD5F14D91DB}" type="slidenum">
              <a:rPr lang="tr-TR" altLang="tr-TR"/>
              <a:pPr>
                <a:defRPr/>
              </a:pPr>
              <a:t>‹#›</a:t>
            </a:fld>
            <a:endParaRPr lang="tr-TR"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FEB6965-116A-4D28-B17A-5E337A978993}" type="datetimeFigureOut">
              <a:rPr lang="tr-TR"/>
              <a:pPr>
                <a:defRPr/>
              </a:pPr>
              <a:t>09.03.2015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65AD985-546A-4B5E-8235-CB5AA431246E}" type="slidenum">
              <a:rPr lang="tr-TR" altLang="tr-TR"/>
              <a:pPr>
                <a:defRPr/>
              </a:pPr>
              <a:t>‹#›</a:t>
            </a:fld>
            <a:endParaRPr lang="tr-TR" alt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35D739-5A7E-4148-833D-302DE920E74E}" type="datetimeFigureOut">
              <a:rPr lang="tr-TR"/>
              <a:pPr>
                <a:defRPr/>
              </a:pPr>
              <a:t>09.03.2015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A416718-D3F9-4E54-8623-DE5687E12CC7}" type="slidenum">
              <a:rPr lang="tr-TR" altLang="tr-TR"/>
              <a:pPr>
                <a:defRPr/>
              </a:pPr>
              <a:t>‹#›</a:t>
            </a:fld>
            <a:endParaRPr lang="tr-TR" alt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29221C33-423A-4F56-9C1B-B87A40D80A63}" type="datetimeFigureOut">
              <a:rPr lang="tr-TR"/>
              <a:pPr>
                <a:defRPr/>
              </a:pPr>
              <a:t>09.03.2015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FEF1F54-C9D8-40DF-813A-CF50151CD1A3}" type="slidenum">
              <a:rPr lang="tr-TR" altLang="tr-TR"/>
              <a:pPr>
                <a:defRPr/>
              </a:pPr>
              <a:t>‹#›</a:t>
            </a:fld>
            <a:endParaRPr lang="tr-TR" alt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3458CF9-E68F-42A3-A01B-06DD9F086623}" type="datetimeFigureOut">
              <a:rPr lang="tr-TR"/>
              <a:pPr>
                <a:defRPr/>
              </a:pPr>
              <a:t>09.03.2015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C0161DE9-2B3C-425C-BE6C-FB49B36F4811}" type="slidenum">
              <a:rPr lang="tr-TR" altLang="tr-TR"/>
              <a:pPr>
                <a:defRPr/>
              </a:pPr>
              <a:t>‹#›</a:t>
            </a:fld>
            <a:endParaRPr lang="tr-TR" alt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7497273B-A13F-4D21-AEC2-18B2731EA762}" type="datetimeFigureOut">
              <a:rPr lang="tr-TR"/>
              <a:pPr>
                <a:defRPr/>
              </a:pPr>
              <a:t>09.03.2015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62AB7509-8912-4765-A2E4-165537ADEE4A}" type="slidenum">
              <a:rPr lang="tr-TR" altLang="tr-TR"/>
              <a:pPr>
                <a:defRPr/>
              </a:pPr>
              <a:t>‹#›</a:t>
            </a:fld>
            <a:endParaRPr lang="tr-TR" alt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B482634-2767-47CA-AF5C-CD1D01F6EA6B}" type="datetimeFigureOut">
              <a:rPr lang="tr-TR"/>
              <a:pPr>
                <a:defRPr/>
              </a:pPr>
              <a:t>09.03.2015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2B0C073-3FC1-4C5F-83FB-D6E45949D220}" type="slidenum">
              <a:rPr lang="tr-TR" altLang="tr-TR"/>
              <a:pPr>
                <a:defRPr/>
              </a:pPr>
              <a:t>‹#›</a:t>
            </a:fld>
            <a:endParaRPr lang="tr-TR" alt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4A7EAB6-2D93-45DB-A6F1-E0B042AB1E45}" type="datetimeFigureOut">
              <a:rPr lang="tr-TR"/>
              <a:pPr>
                <a:defRPr/>
              </a:pPr>
              <a:t>09.03.2015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15B949A-A32B-47F7-ABB8-2F9E81A44F16}" type="slidenum">
              <a:rPr lang="tr-TR" altLang="tr-TR"/>
              <a:pPr>
                <a:defRPr/>
              </a:pPr>
              <a:t>‹#›</a:t>
            </a:fld>
            <a:endParaRPr lang="tr-TR" alt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5F43FF9-EEAA-48E1-B272-FA2B6881A140}" type="datetimeFigureOut">
              <a:rPr lang="tr-TR"/>
              <a:pPr>
                <a:defRPr/>
              </a:pPr>
              <a:t>09.03.2015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9CC7C6A-3427-461B-B36C-C33F5F709FA2}" type="slidenum">
              <a:rPr lang="tr-TR" altLang="tr-TR"/>
              <a:pPr>
                <a:defRPr/>
              </a:pPr>
              <a:t>‹#›</a:t>
            </a:fld>
            <a:endParaRPr lang="tr-TR" alt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53F6622-A97F-441E-B010-E562DE8578A1}" type="datetimeFigureOut">
              <a:rPr lang="tr-TR"/>
              <a:pPr>
                <a:defRPr/>
              </a:pPr>
              <a:t>09.03.2015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22505EA2-CFC8-430F-96CA-AD5C80C65F59}"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m.tr/url?sa=i&amp;source=images&amp;cd=&amp;cad=rja&amp;uact=8&amp;ved=0CAgQjRw&amp;url=http://miniklerveanneleri.com/2013/04/11/ikinci-bir-dil-ogrenmek-ogretebilmek/&amp;ei=3a2zVIvjF4e5UePWgoAL&amp;psig=AFQjCNHOHeeqkl2FUG50rrYCl-TPI2q6PA&amp;ust=1421147997458516" TargetMode="External"/><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google.com.tr/url?sa=i&amp;source=images&amp;cd=&amp;cad=rja&amp;uact=8&amp;ved=0CAgQjRw&amp;url=http://bilgimeydanii.blogspot.com/2013/05/evden-nasl-para-kazanlr.html&amp;ei=xKyzVPWKCoe8ygPv8oL4DQ&amp;psig=AFQjCNFMSWIhdnbZR87bZZo4MkSUxUUFww&amp;ust=1421147716239686" TargetMode="Externa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0.jpeg"/><Relationship Id="rId3" Type="http://schemas.openxmlformats.org/officeDocument/2006/relationships/image" Target="../media/image3.jpeg"/><Relationship Id="rId7" Type="http://schemas.openxmlformats.org/officeDocument/2006/relationships/hyperlink" Target="http://www.google.com.tr/url?sa=i&amp;source=images&amp;cd=&amp;cad=rja&amp;uact=8&amp;ved=0CAgQjRw&amp;url=http://www.kadinlaricin.net/saglik/pozitif-dusunce-nedir.htm&amp;ei=2dizVLHlBcyvU5bIg9AJ&amp;psig=AFQjCNGW9g8ChQOWnkSQMIBGgyoU5nTJPg&amp;ust=1421159001160787" TargetMode="External"/><Relationship Id="rId12"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hyperlink" Target="http://www.google.com.tr/url?sa=i&amp;source=images&amp;cd=&amp;cad=rja&amp;uact=8&amp;ved=0CAgQjRw&amp;url=http://www.bayrampasabilgimerkezi.com/?aType=haber&amp;ArticleID=97&amp;ei=tNKzVMC5AsfwUIX5g_gI&amp;psig=AFQjCNG5fpb2UImd4sBUL7Dht7GUSbXjxA&amp;ust=1421157428112736" TargetMode="External"/><Relationship Id="rId10" Type="http://schemas.openxmlformats.org/officeDocument/2006/relationships/image" Target="../media/image27.jpeg"/><Relationship Id="rId4" Type="http://schemas.openxmlformats.org/officeDocument/2006/relationships/image" Target="../media/image24.png"/><Relationship Id="rId9" Type="http://schemas.openxmlformats.org/officeDocument/2006/relationships/hyperlink" Target="http://www.google.com.tr/url?sa=i&amp;source=images&amp;cd=&amp;cad=rja&amp;uact=8&amp;ved=0CAgQjRw4PQ&amp;url=http://www.bugunbugece.com/git-gor/istanbul-buyuk-sehir-belediyesi-sehir-tiyatrolari-cocuk-tiyatrosu-ve-genc-tiyatro-birimi-2012-sinav-duyurusu&amp;ei=aNqzVLmKPIH6UvClgKgB&amp;psig=AFQjCNFYNYJxR69O9vN_z71XluENCNm6vA&amp;ust=142115940105223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Başlık"/>
          <p:cNvSpPr>
            <a:spLocks noGrp="1"/>
          </p:cNvSpPr>
          <p:nvPr>
            <p:ph type="ctrTitle"/>
          </p:nvPr>
        </p:nvSpPr>
        <p:spPr>
          <a:xfrm>
            <a:off x="5357813" y="3429000"/>
            <a:ext cx="3762375" cy="928688"/>
          </a:xfrm>
        </p:spPr>
        <p:txBody>
          <a:bodyPr/>
          <a:lstStyle/>
          <a:p>
            <a:pPr eaLnBrk="1" hangingPunct="1"/>
            <a:r>
              <a:rPr lang="tr-TR" altLang="tr-TR" sz="2000" smtClean="0"/>
              <a:t>     </a:t>
            </a:r>
            <a:endParaRPr lang="tr-TR" altLang="tr-TR" sz="2000" b="1" smtClean="0">
              <a:latin typeface="Arial" charset="0"/>
              <a:cs typeface="Arial" charset="0"/>
            </a:endParaRPr>
          </a:p>
        </p:txBody>
      </p:sp>
      <p:sp>
        <p:nvSpPr>
          <p:cNvPr id="4" name="2 Başlık"/>
          <p:cNvSpPr txBox="1">
            <a:spLocks/>
          </p:cNvSpPr>
          <p:nvPr/>
        </p:nvSpPr>
        <p:spPr>
          <a:xfrm>
            <a:off x="2428875" y="5214938"/>
            <a:ext cx="6334125" cy="1214437"/>
          </a:xfrm>
          <a:prstGeom prst="rect">
            <a:avLst/>
          </a:prstGeom>
        </p:spPr>
        <p:txBody>
          <a:bodyPr anchor="ctr">
            <a:normAutofit/>
          </a:bodyPr>
          <a:lstStyle/>
          <a:p>
            <a:pPr algn="r" eaLnBrk="1" fontAlgn="auto" hangingPunct="1">
              <a:spcAft>
                <a:spcPts val="0"/>
              </a:spcAft>
              <a:defRPr/>
            </a:pPr>
            <a:r>
              <a:rPr lang="tr-TR" sz="2000" b="1" dirty="0">
                <a:solidFill>
                  <a:schemeClr val="bg1"/>
                </a:solidFill>
                <a:effectLst>
                  <a:outerShdw blurRad="38100" dist="38100" dir="2700000" algn="tl">
                    <a:srgbClr val="000000">
                      <a:alpha val="43137"/>
                    </a:srgbClr>
                  </a:outerShdw>
                </a:effectLst>
                <a:latin typeface="+mj-lt"/>
                <a:ea typeface="+mj-ea"/>
                <a:cs typeface="+mj-cs"/>
              </a:rPr>
              <a:t>     </a:t>
            </a:r>
            <a:r>
              <a:rPr lang="tr-TR" sz="2000" b="1" dirty="0" smtClean="0">
                <a:effectLst>
                  <a:outerShdw blurRad="38100" dist="38100" dir="2700000" algn="tl">
                    <a:srgbClr val="000000">
                      <a:alpha val="43137"/>
                    </a:srgbClr>
                  </a:outerShdw>
                </a:effectLst>
                <a:latin typeface="+mj-lt"/>
                <a:ea typeface="+mj-ea"/>
                <a:cs typeface="+mj-cs"/>
              </a:rPr>
              <a:t>AİLE  BİLGİLENDİRME SUNUMU</a:t>
            </a:r>
            <a:endParaRPr lang="tr-TR" sz="2000" b="1" dirty="0">
              <a:effectLst>
                <a:outerShdw blurRad="38100" dist="38100" dir="2700000" algn="tl">
                  <a:srgbClr val="000000">
                    <a:alpha val="43137"/>
                  </a:srgbClr>
                </a:outerShdw>
              </a:effectLst>
              <a:latin typeface="+mj-lt"/>
              <a:ea typeface="+mj-ea"/>
              <a:cs typeface="+mj-cs"/>
            </a:endParaRPr>
          </a:p>
          <a:p>
            <a:pPr algn="r" eaLnBrk="1" fontAlgn="auto" hangingPunct="1">
              <a:spcAft>
                <a:spcPts val="0"/>
              </a:spcAft>
              <a:defRPr/>
            </a:pPr>
            <a:endParaRPr lang="tr-TR" sz="2000" b="1" dirty="0">
              <a:effectLst>
                <a:outerShdw blurRad="38100" dist="38100" dir="2700000" algn="tl">
                  <a:srgbClr val="000000">
                    <a:alpha val="43137"/>
                  </a:srgbClr>
                </a:outerShdw>
              </a:effectLst>
              <a:ea typeface="+mj-ea"/>
            </a:endParaRPr>
          </a:p>
        </p:txBody>
      </p:sp>
      <p:pic>
        <p:nvPicPr>
          <p:cNvPr id="3076" name="5 Resim"/>
          <p:cNvPicPr>
            <a:picLocks noChangeAspect="1" noChangeArrowheads="1"/>
          </p:cNvPicPr>
          <p:nvPr/>
        </p:nvPicPr>
        <p:blipFill>
          <a:blip r:embed="rId3" cstate="print"/>
          <a:srcRect l="57951" t="44133" r="8200" b="46109"/>
          <a:stretch>
            <a:fillRect/>
          </a:stretch>
        </p:blipFill>
        <p:spPr bwMode="auto">
          <a:xfrm>
            <a:off x="4214813" y="2786063"/>
            <a:ext cx="4929187" cy="1214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3200" b="1" dirty="0" smtClean="0"/>
              <a:t>ANNE</a:t>
            </a:r>
            <a:r>
              <a:rPr lang="tr-TR" sz="3200" b="1" dirty="0" smtClean="0"/>
              <a:t>-</a:t>
            </a:r>
            <a:r>
              <a:rPr lang="en-US" sz="3200" b="1" dirty="0" smtClean="0"/>
              <a:t>BABA TUTUMLARI</a:t>
            </a:r>
            <a:endParaRPr lang="tr-TR" sz="3200" dirty="0"/>
          </a:p>
        </p:txBody>
      </p:sp>
      <p:sp>
        <p:nvSpPr>
          <p:cNvPr id="4" name="3 İçerik Yer Tutucusu"/>
          <p:cNvSpPr>
            <a:spLocks noGrp="1"/>
          </p:cNvSpPr>
          <p:nvPr>
            <p:ph idx="1"/>
          </p:nvPr>
        </p:nvSpPr>
        <p:spPr>
          <a:xfrm>
            <a:off x="428596" y="928671"/>
            <a:ext cx="8229600" cy="357190"/>
          </a:xfrm>
        </p:spPr>
        <p:txBody>
          <a:bodyPr/>
          <a:lstStyle/>
          <a:p>
            <a:pPr>
              <a:buNone/>
            </a:pPr>
            <a:r>
              <a:rPr lang="tr-TR" sz="2200" dirty="0" smtClean="0"/>
              <a:t>Çocuklarımıza yönelik tutumlarımızı 4 temel başlıkta toplayabiliriz</a:t>
            </a:r>
            <a:endParaRPr lang="tr-TR" dirty="0"/>
          </a:p>
        </p:txBody>
      </p:sp>
      <p:sp>
        <p:nvSpPr>
          <p:cNvPr id="5" name="3 İçerik Yer Tutucusu"/>
          <p:cNvSpPr txBox="1">
            <a:spLocks/>
          </p:cNvSpPr>
          <p:nvPr/>
        </p:nvSpPr>
        <p:spPr bwMode="auto">
          <a:xfrm>
            <a:off x="4429124" y="1428736"/>
            <a:ext cx="4371948" cy="2357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3.İlgisiz ve Kayıtsız Tutum:</a:t>
            </a:r>
            <a:r>
              <a:rPr lang="tr-TR" dirty="0" smtClean="0"/>
              <a:t> Çocuğa ihtiyacı olan konularda destek vermeyen, ihmal eden aile tutumudur. Aile çocuğa kural koymaz, sınırları belirtmez.</a:t>
            </a:r>
          </a:p>
          <a:p>
            <a:r>
              <a:rPr lang="tr-TR" dirty="0" smtClean="0"/>
              <a:t>	Çocuğuna zaman ayıramadığını söyleyerek ilgisiz ve vurdumduymaz davranır.</a:t>
            </a:r>
            <a:endParaRPr lang="tr-TR" dirty="0"/>
          </a:p>
        </p:txBody>
      </p:sp>
      <p:sp>
        <p:nvSpPr>
          <p:cNvPr id="7" name="3 İçerik Yer Tutucusu"/>
          <p:cNvSpPr txBox="1">
            <a:spLocks/>
          </p:cNvSpPr>
          <p:nvPr/>
        </p:nvSpPr>
        <p:spPr bwMode="auto">
          <a:xfrm>
            <a:off x="0" y="4286256"/>
            <a:ext cx="5500694" cy="2571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4.Demokratik Tutum:</a:t>
            </a:r>
            <a:r>
              <a:rPr lang="tr-TR" dirty="0" smtClean="0"/>
              <a:t> Kurallar aile içinde, aile bireylerinin fikirleri alınarak oluşturulur, gerekçeleri belirtilir ve tutarlı bir şekilde hayata geçirilir. </a:t>
            </a:r>
          </a:p>
          <a:p>
            <a:r>
              <a:rPr lang="tr-TR" dirty="0" smtClean="0"/>
              <a:t> </a:t>
            </a:r>
          </a:p>
          <a:p>
            <a:r>
              <a:rPr lang="tr-TR" dirty="0" smtClean="0"/>
              <a:t>Sonuçta çocuklarımız kendine güvenen, kendisi ile barışık, işbirliğine yatkın, haklarını koruyabilen, sorumluluk sahibi, sosyal becerileri güçlü, yaşamdan keyif alan, mutlu bireyler olarak yetişirler.</a:t>
            </a:r>
          </a:p>
          <a:p>
            <a:endParaRPr lang="tr-TR" dirty="0" smtClean="0"/>
          </a:p>
        </p:txBody>
      </p:sp>
      <p:pic>
        <p:nvPicPr>
          <p:cNvPr id="2" name="Resim 3" descr="G:\PicsArt_1420619214701.jpg"/>
          <p:cNvPicPr>
            <a:picLocks noChangeArrowheads="1"/>
          </p:cNvPicPr>
          <p:nvPr/>
        </p:nvPicPr>
        <p:blipFill>
          <a:blip r:embed="rId4" cstate="print"/>
          <a:srcRect/>
          <a:stretch>
            <a:fillRect/>
          </a:stretch>
        </p:blipFill>
        <p:spPr bwMode="auto">
          <a:xfrm>
            <a:off x="-142908" y="1285860"/>
            <a:ext cx="4786346" cy="2928958"/>
          </a:xfrm>
          <a:prstGeom prst="rect">
            <a:avLst/>
          </a:prstGeom>
          <a:noFill/>
        </p:spPr>
      </p:pic>
      <p:pic>
        <p:nvPicPr>
          <p:cNvPr id="4099" name="Resim 4" descr="C:\Users\FEYZAE\Desktop\Yeni klasör\PicsArt_1420638018032.jpg"/>
          <p:cNvPicPr>
            <a:picLocks noChangeArrowheads="1"/>
          </p:cNvPicPr>
          <p:nvPr/>
        </p:nvPicPr>
        <p:blipFill>
          <a:blip r:embed="rId5" cstate="print"/>
          <a:srcRect/>
          <a:stretch>
            <a:fillRect/>
          </a:stretch>
        </p:blipFill>
        <p:spPr bwMode="auto">
          <a:xfrm>
            <a:off x="5143505" y="3500438"/>
            <a:ext cx="4000496" cy="33575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dirty="0" smtClean="0"/>
              <a:t>Mükemmel Aile Yoktur,</a:t>
            </a:r>
            <a:br>
              <a:rPr lang="tr-TR" sz="2800" dirty="0" smtClean="0"/>
            </a:br>
            <a:r>
              <a:rPr lang="tr-TR" sz="2800" dirty="0" smtClean="0"/>
              <a:t>Hepimizin Eksiklikleri Olur…</a:t>
            </a:r>
            <a:endParaRPr lang="tr-TR" sz="2800" dirty="0"/>
          </a:p>
        </p:txBody>
      </p:sp>
      <p:sp>
        <p:nvSpPr>
          <p:cNvPr id="4099" name="İçerik Yer Tutucusu 2"/>
          <p:cNvSpPr>
            <a:spLocks noGrp="1"/>
          </p:cNvSpPr>
          <p:nvPr>
            <p:ph idx="1"/>
          </p:nvPr>
        </p:nvSpPr>
        <p:spPr>
          <a:xfrm>
            <a:off x="500034" y="1643050"/>
            <a:ext cx="8358246" cy="4643470"/>
          </a:xfrm>
        </p:spPr>
        <p:txBody>
          <a:bodyPr/>
          <a:lstStyle/>
          <a:p>
            <a:pPr marL="0" indent="712788">
              <a:buNone/>
            </a:pPr>
            <a:r>
              <a:rPr lang="tr-TR" sz="3400" dirty="0" smtClean="0">
                <a:latin typeface="Tahoma" pitchFamily="34" charset="0"/>
                <a:ea typeface="Tahoma" pitchFamily="34" charset="0"/>
                <a:cs typeface="Tahoma" pitchFamily="34" charset="0"/>
              </a:rPr>
              <a:t>Elimizden geldiğince </a:t>
            </a:r>
            <a:r>
              <a:rPr lang="tr-TR" sz="3400" u="sng" dirty="0" smtClean="0">
                <a:latin typeface="Tahoma" pitchFamily="34" charset="0"/>
                <a:ea typeface="Tahoma" pitchFamily="34" charset="0"/>
                <a:cs typeface="Tahoma" pitchFamily="34" charset="0"/>
              </a:rPr>
              <a:t>tutarlı davranalım</a:t>
            </a:r>
            <a:r>
              <a:rPr lang="tr-TR" sz="3400" dirty="0" smtClean="0">
                <a:latin typeface="Tahoma" pitchFamily="34" charset="0"/>
                <a:ea typeface="Tahoma" pitchFamily="34" charset="0"/>
                <a:cs typeface="Tahoma" pitchFamily="34" charset="0"/>
              </a:rPr>
              <a:t>.</a:t>
            </a:r>
          </a:p>
          <a:p>
            <a:pPr marL="0" indent="712788">
              <a:buNone/>
            </a:pPr>
            <a:r>
              <a:rPr lang="tr-TR" sz="3400" dirty="0" smtClean="0">
                <a:latin typeface="Tahoma" pitchFamily="34" charset="0"/>
                <a:ea typeface="Tahoma" pitchFamily="34" charset="0"/>
                <a:cs typeface="Tahoma" pitchFamily="34" charset="0"/>
              </a:rPr>
              <a:t>Rencide edecek kadar baskıcı,</a:t>
            </a:r>
          </a:p>
          <a:p>
            <a:pPr marL="0" indent="712788">
              <a:buNone/>
            </a:pPr>
            <a:r>
              <a:rPr lang="tr-TR" sz="3400" dirty="0" smtClean="0">
                <a:latin typeface="Tahoma" pitchFamily="34" charset="0"/>
                <a:ea typeface="Tahoma" pitchFamily="34" charset="0"/>
                <a:cs typeface="Tahoma" pitchFamily="34" charset="0"/>
              </a:rPr>
              <a:t>Çocuğumuzun ne yaptığını bilmeyecek kadar ilgisiz,</a:t>
            </a:r>
          </a:p>
          <a:p>
            <a:pPr marL="0" indent="712788">
              <a:buNone/>
            </a:pPr>
            <a:r>
              <a:rPr lang="tr-TR" sz="3400" dirty="0" smtClean="0">
                <a:latin typeface="Tahoma" pitchFamily="34" charset="0"/>
                <a:ea typeface="Tahoma" pitchFamily="34" charset="0"/>
                <a:cs typeface="Tahoma" pitchFamily="34" charset="0"/>
              </a:rPr>
              <a:t>Sarıp sarmalayıp nefes almasını engelleyecek kadar koruyucu olmadan, demokratik bir tutum sergileyelim.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ÇOCUKLARIMIZIN GELECEKLERİNE İLİŞKİN PLANLARIMIZ</a:t>
            </a:r>
            <a:endParaRPr lang="tr-TR" sz="2800" dirty="0"/>
          </a:p>
        </p:txBody>
      </p:sp>
      <p:sp>
        <p:nvSpPr>
          <p:cNvPr id="4099" name="İçerik Yer Tutucusu 2"/>
          <p:cNvSpPr>
            <a:spLocks noGrp="1"/>
          </p:cNvSpPr>
          <p:nvPr>
            <p:ph idx="1"/>
          </p:nvPr>
        </p:nvSpPr>
        <p:spPr>
          <a:xfrm>
            <a:off x="5143504" y="4643446"/>
            <a:ext cx="4000496" cy="785818"/>
          </a:xfrm>
        </p:spPr>
        <p:txBody>
          <a:bodyPr/>
          <a:lstStyle/>
          <a:p>
            <a:pPr>
              <a:buNone/>
            </a:pPr>
            <a:r>
              <a:rPr lang="tr-TR" sz="1600" dirty="0" smtClean="0"/>
              <a:t>Çocuklarımızın geleceklerine ilişkin planlar, bizim hayallerimiz mi yoksa çocuklarımızın hayalleri mi?</a:t>
            </a:r>
            <a:endParaRPr lang="tr-TR" sz="1600" dirty="0" smtClean="0">
              <a:latin typeface="Tahoma" pitchFamily="34" charset="0"/>
              <a:ea typeface="Tahoma" pitchFamily="34" charset="0"/>
              <a:cs typeface="Tahoma" pitchFamily="34" charset="0"/>
            </a:endParaRPr>
          </a:p>
        </p:txBody>
      </p:sp>
      <p:sp>
        <p:nvSpPr>
          <p:cNvPr id="6145" name="Rectangle 1"/>
          <p:cNvSpPr>
            <a:spLocks noChangeArrowheads="1"/>
          </p:cNvSpPr>
          <p:nvPr/>
        </p:nvSpPr>
        <p:spPr bwMode="auto">
          <a:xfrm>
            <a:off x="0" y="92867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Annenin hamilelik sürecinden itibaren çocuklarımızın nasıl bir eğitim alacakları konusunda planlar yapmaya başlarız:</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Resim 28" descr="http://t1.gstatic.com/images?q=tbn:ANd9GcQiHftoRJ5-VtxNBPpublMEBgRYbc-mKNEN3nHZEDbjEliw3hMCHg">
            <a:hlinkClick r:id="rId4"/>
          </p:cNvPr>
          <p:cNvPicPr>
            <a:picLocks noChangeAspect="1" noChangeArrowheads="1"/>
          </p:cNvPicPr>
          <p:nvPr/>
        </p:nvPicPr>
        <p:blipFill>
          <a:blip r:embed="rId5" cstate="print"/>
          <a:srcRect/>
          <a:stretch>
            <a:fillRect/>
          </a:stretch>
        </p:blipFill>
        <p:spPr bwMode="auto">
          <a:xfrm>
            <a:off x="3929058" y="1285860"/>
            <a:ext cx="1785950" cy="1291964"/>
          </a:xfrm>
          <a:prstGeom prst="rect">
            <a:avLst/>
          </a:prstGeom>
          <a:noFill/>
          <a:ln w="9525">
            <a:noFill/>
            <a:miter lim="800000"/>
            <a:headEnd/>
            <a:tailEnd/>
          </a:ln>
        </p:spPr>
      </p:pic>
      <p:pic>
        <p:nvPicPr>
          <p:cNvPr id="6147" name="Resim 1" descr="C:\Users\Mavi Salon BKOERDHGM\Desktop\doktor.jpg"/>
          <p:cNvPicPr>
            <a:picLocks noChangeAspect="1" noChangeArrowheads="1"/>
          </p:cNvPicPr>
          <p:nvPr/>
        </p:nvPicPr>
        <p:blipFill>
          <a:blip r:embed="rId6" cstate="print"/>
          <a:srcRect/>
          <a:stretch>
            <a:fillRect/>
          </a:stretch>
        </p:blipFill>
        <p:spPr bwMode="auto">
          <a:xfrm>
            <a:off x="7286644" y="1477678"/>
            <a:ext cx="1357322" cy="1710013"/>
          </a:xfrm>
          <a:prstGeom prst="rect">
            <a:avLst/>
          </a:prstGeom>
          <a:noFill/>
          <a:ln w="9525">
            <a:noFill/>
            <a:miter lim="800000"/>
            <a:headEnd/>
            <a:tailEnd/>
          </a:ln>
        </p:spPr>
      </p:pic>
      <p:pic>
        <p:nvPicPr>
          <p:cNvPr id="6148" name="Resim 3"/>
          <p:cNvPicPr>
            <a:picLocks noChangeAspect="1" noChangeArrowheads="1"/>
          </p:cNvPicPr>
          <p:nvPr/>
        </p:nvPicPr>
        <p:blipFill>
          <a:blip r:embed="rId7" cstate="print"/>
          <a:srcRect/>
          <a:stretch>
            <a:fillRect/>
          </a:stretch>
        </p:blipFill>
        <p:spPr bwMode="auto">
          <a:xfrm>
            <a:off x="214282" y="1928802"/>
            <a:ext cx="2214578" cy="1785808"/>
          </a:xfrm>
          <a:prstGeom prst="rect">
            <a:avLst/>
          </a:prstGeom>
          <a:noFill/>
          <a:ln w="9525">
            <a:noFill/>
            <a:miter lim="800000"/>
            <a:headEnd/>
            <a:tailEnd/>
          </a:ln>
        </p:spPr>
      </p:pic>
      <p:pic>
        <p:nvPicPr>
          <p:cNvPr id="6149" name="Resim 289" descr="http://t0.gstatic.com/images?q=tbn:ANd9GcRH9ezJmVuqqpE5gbx69f0k1IW5VutTcuoJP11ioAU0xwWcp6G6aQ">
            <a:hlinkClick r:id="rId8"/>
          </p:cNvPr>
          <p:cNvPicPr>
            <a:picLocks noChangeAspect="1" noChangeArrowheads="1"/>
          </p:cNvPicPr>
          <p:nvPr/>
        </p:nvPicPr>
        <p:blipFill>
          <a:blip r:embed="rId9" cstate="print"/>
          <a:srcRect/>
          <a:stretch>
            <a:fillRect/>
          </a:stretch>
        </p:blipFill>
        <p:spPr bwMode="auto">
          <a:xfrm>
            <a:off x="2428860" y="3143248"/>
            <a:ext cx="2428892" cy="1828392"/>
          </a:xfrm>
          <a:prstGeom prst="rect">
            <a:avLst/>
          </a:prstGeom>
          <a:noFill/>
          <a:ln w="9525">
            <a:noFill/>
            <a:miter lim="800000"/>
            <a:headEnd/>
            <a:tailEnd/>
          </a:ln>
        </p:spPr>
      </p:pic>
      <p:sp>
        <p:nvSpPr>
          <p:cNvPr id="6151" name="Rectangle 7"/>
          <p:cNvSpPr>
            <a:spLocks noChangeArrowheads="1"/>
          </p:cNvSpPr>
          <p:nvPr/>
        </p:nvSpPr>
        <p:spPr bwMode="auto">
          <a:xfrm>
            <a:off x="214282" y="3714752"/>
            <a:ext cx="221457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 </a:t>
            </a:r>
            <a:endPar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bize</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baksın</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r>
              <a:rPr kumimoji="0" lang="tr-TR"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6152" name="Rectangle 8"/>
          <p:cNvSpPr>
            <a:spLocks noChangeArrowheads="1"/>
          </p:cNvSpPr>
          <p:nvPr/>
        </p:nvSpPr>
        <p:spPr bwMode="auto">
          <a:xfrm>
            <a:off x="7143768" y="3286124"/>
            <a:ext cx="20002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 </a:t>
            </a:r>
            <a:endPar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doktor</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olsun</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r>
              <a:rPr kumimoji="0" lang="tr-TR"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2" name="11 Dikdörtgen"/>
          <p:cNvSpPr/>
          <p:nvPr/>
        </p:nvSpPr>
        <p:spPr>
          <a:xfrm>
            <a:off x="3428992" y="2571744"/>
            <a:ext cx="2643190" cy="523220"/>
          </a:xfrm>
          <a:prstGeom prst="rect">
            <a:avLst/>
          </a:prstGeom>
        </p:spPr>
        <p:txBody>
          <a:bodyPr wrap="square">
            <a:spAutoFit/>
          </a:bodyPr>
          <a:lstStyle/>
          <a:p>
            <a:r>
              <a:rPr lang="en-US" sz="1400" b="1" dirty="0" err="1" smtClean="0"/>
              <a:t>Çocuğumuzun</a:t>
            </a:r>
            <a:r>
              <a:rPr lang="en-US" sz="1400" b="1" dirty="0" smtClean="0"/>
              <a:t>, </a:t>
            </a:r>
            <a:r>
              <a:rPr lang="en-US" sz="1400" b="1" dirty="0" err="1" smtClean="0"/>
              <a:t>iyi</a:t>
            </a:r>
            <a:r>
              <a:rPr lang="en-US" sz="1400" b="1" dirty="0" smtClean="0"/>
              <a:t> </a:t>
            </a:r>
            <a:r>
              <a:rPr lang="en-US" sz="1400" b="1" dirty="0" err="1" smtClean="0"/>
              <a:t>para</a:t>
            </a:r>
            <a:r>
              <a:rPr lang="en-US" sz="1400" b="1" dirty="0" smtClean="0"/>
              <a:t> </a:t>
            </a:r>
            <a:r>
              <a:rPr lang="en-US" sz="1400" b="1" dirty="0" err="1" smtClean="0"/>
              <a:t>kazanacağı</a:t>
            </a:r>
            <a:r>
              <a:rPr lang="en-US" sz="1400" b="1" dirty="0" smtClean="0"/>
              <a:t> </a:t>
            </a:r>
            <a:r>
              <a:rPr lang="en-US" sz="1400" b="1" dirty="0" err="1" smtClean="0"/>
              <a:t>bir</a:t>
            </a:r>
            <a:r>
              <a:rPr lang="en-US" sz="1400" b="1" dirty="0" smtClean="0"/>
              <a:t> </a:t>
            </a:r>
            <a:r>
              <a:rPr lang="en-US" sz="1400" b="1" dirty="0" err="1" smtClean="0"/>
              <a:t>işi</a:t>
            </a:r>
            <a:r>
              <a:rPr lang="en-US" sz="1400" b="1" dirty="0" smtClean="0"/>
              <a:t> </a:t>
            </a:r>
            <a:r>
              <a:rPr lang="en-US" sz="1400" b="1" dirty="0" err="1" smtClean="0"/>
              <a:t>olsun</a:t>
            </a:r>
            <a:endParaRPr lang="tr-TR" sz="1400" dirty="0"/>
          </a:p>
        </p:txBody>
      </p:sp>
      <p:sp>
        <p:nvSpPr>
          <p:cNvPr id="13" name="12 Dikdörtgen"/>
          <p:cNvSpPr/>
          <p:nvPr/>
        </p:nvSpPr>
        <p:spPr>
          <a:xfrm>
            <a:off x="4643438" y="4000504"/>
            <a:ext cx="2500330" cy="523220"/>
          </a:xfrm>
          <a:prstGeom prst="rect">
            <a:avLst/>
          </a:prstGeom>
        </p:spPr>
        <p:txBody>
          <a:bodyPr wrap="square">
            <a:spAutoFit/>
          </a:bodyPr>
          <a:lstStyle/>
          <a:p>
            <a:r>
              <a:rPr lang="en-US" sz="1400" b="1" dirty="0" err="1" smtClean="0"/>
              <a:t>İngilizce</a:t>
            </a:r>
            <a:r>
              <a:rPr lang="tr-TR" sz="1400" b="1" dirty="0" smtClean="0"/>
              <a:t>’</a:t>
            </a:r>
            <a:r>
              <a:rPr lang="en-US" sz="1400" b="1" dirty="0" err="1" smtClean="0"/>
              <a:t>nin</a:t>
            </a:r>
            <a:r>
              <a:rPr lang="en-US" sz="1400" b="1" dirty="0" smtClean="0"/>
              <a:t> </a:t>
            </a:r>
            <a:r>
              <a:rPr lang="en-US" sz="1400" b="1" dirty="0" err="1" smtClean="0"/>
              <a:t>yanı</a:t>
            </a:r>
            <a:r>
              <a:rPr lang="en-US" sz="1400" b="1" dirty="0" smtClean="0"/>
              <a:t> </a:t>
            </a:r>
            <a:r>
              <a:rPr lang="en-US" sz="1400" b="1" dirty="0" err="1" smtClean="0"/>
              <a:t>sıra</a:t>
            </a:r>
            <a:r>
              <a:rPr lang="en-US" sz="1400" b="1" dirty="0" smtClean="0"/>
              <a:t> </a:t>
            </a:r>
            <a:r>
              <a:rPr lang="en-US" sz="1400" b="1" dirty="0" err="1" smtClean="0"/>
              <a:t>Almanca‘da</a:t>
            </a:r>
            <a:r>
              <a:rPr lang="en-US" sz="1400" b="1" dirty="0" smtClean="0"/>
              <a:t> </a:t>
            </a:r>
            <a:r>
              <a:rPr lang="en-US" sz="1400" b="1" dirty="0" err="1" smtClean="0"/>
              <a:t>öğrensin</a:t>
            </a:r>
            <a:endParaRPr lang="tr-TR" sz="1400" dirty="0"/>
          </a:p>
        </p:txBody>
      </p:sp>
      <p:sp>
        <p:nvSpPr>
          <p:cNvPr id="6153" name="Rectangle 9"/>
          <p:cNvSpPr>
            <a:spLocks noChangeArrowheads="1"/>
          </p:cNvSpPr>
          <p:nvPr/>
        </p:nvSpPr>
        <p:spPr bwMode="auto">
          <a:xfrm>
            <a:off x="0" y="557214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Çocuklarımızla ilgili gelecek planlarını; okul döneminin, çocuk ve ergen</a:t>
            </a:r>
            <a:r>
              <a:rPr kumimoji="0" lang="tr-TR" sz="20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tr-T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olmanın getirdiği zorlukları göz önünde bulundurarak, onlarla birlikte yapalım!</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ANNE-BABALARIN BEKLENTİLERİ</a:t>
            </a:r>
            <a:endParaRPr lang="tr-TR" sz="2800" dirty="0"/>
          </a:p>
        </p:txBody>
      </p:sp>
      <p:sp>
        <p:nvSpPr>
          <p:cNvPr id="4099" name="İçerik Yer Tutucusu 2"/>
          <p:cNvSpPr>
            <a:spLocks noGrp="1"/>
          </p:cNvSpPr>
          <p:nvPr>
            <p:ph idx="1"/>
          </p:nvPr>
        </p:nvSpPr>
        <p:spPr>
          <a:xfrm>
            <a:off x="0" y="928670"/>
            <a:ext cx="9144000" cy="428628"/>
          </a:xfrm>
        </p:spPr>
        <p:txBody>
          <a:bodyPr/>
          <a:lstStyle/>
          <a:p>
            <a:r>
              <a:rPr lang="tr-TR" sz="1800" dirty="0" smtClean="0"/>
              <a:t>Beklenti düzeylerimizi düşük, gerçekçi ve yüksek olarak gruplandırabiliriz.</a:t>
            </a:r>
            <a:endParaRPr lang="tr-TR" sz="1800" dirty="0"/>
          </a:p>
        </p:txBody>
      </p:sp>
      <p:pic>
        <p:nvPicPr>
          <p:cNvPr id="102402" name="Resim 310"/>
          <p:cNvPicPr>
            <a:picLocks noChangeArrowheads="1"/>
          </p:cNvPicPr>
          <p:nvPr/>
        </p:nvPicPr>
        <p:blipFill>
          <a:blip r:embed="rId4" cstate="print"/>
          <a:srcRect/>
          <a:stretch>
            <a:fillRect/>
          </a:stretch>
        </p:blipFill>
        <p:spPr bwMode="auto">
          <a:xfrm>
            <a:off x="0" y="1714488"/>
            <a:ext cx="3365500" cy="5143536"/>
          </a:xfrm>
          <a:prstGeom prst="rect">
            <a:avLst/>
          </a:prstGeom>
          <a:noFill/>
        </p:spPr>
      </p:pic>
      <p:sp>
        <p:nvSpPr>
          <p:cNvPr id="5" name="4 Dikdörtgen"/>
          <p:cNvSpPr/>
          <p:nvPr/>
        </p:nvSpPr>
        <p:spPr>
          <a:xfrm>
            <a:off x="3286116" y="1500174"/>
            <a:ext cx="1915909" cy="369332"/>
          </a:xfrm>
          <a:prstGeom prst="rect">
            <a:avLst/>
          </a:prstGeom>
        </p:spPr>
        <p:txBody>
          <a:bodyPr wrap="none">
            <a:spAutoFit/>
          </a:bodyPr>
          <a:lstStyle/>
          <a:p>
            <a:r>
              <a:rPr lang="tr-TR" b="1" i="1" dirty="0" smtClean="0"/>
              <a:t>Düşük Beklenti</a:t>
            </a:r>
            <a:endParaRPr lang="tr-TR" dirty="0"/>
          </a:p>
        </p:txBody>
      </p:sp>
      <p:sp>
        <p:nvSpPr>
          <p:cNvPr id="102403" name="Rectangle 3"/>
          <p:cNvSpPr>
            <a:spLocks noChangeArrowheads="1"/>
          </p:cNvSpPr>
          <p:nvPr/>
        </p:nvSpPr>
        <p:spPr bwMode="auto">
          <a:xfrm>
            <a:off x="3286116" y="1857364"/>
            <a:ext cx="5857884"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lang="tr-TR" sz="1300" dirty="0" smtClean="0">
                <a:latin typeface="Comic Sans MS" pitchFamily="66" charset="0"/>
                <a:ea typeface="Calibri" pitchFamily="34" charset="0"/>
                <a:cs typeface="Times New Roman" pitchFamily="18" charset="0"/>
              </a:rPr>
              <a:t>	Ç</a:t>
            </a:r>
            <a:r>
              <a:rPr kumimoji="0" lang="tr-TR" sz="13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ocuklarımıza onlara güvenmediğimiz, başarılı olamayacakları, yetersiz oldukları mesajını verir. Çocuklarımızın ders çalışmaya yönelik motivasyonları ve okula karşı ilgileri azalır dolayısıyla okul başarıları da düşer.</a:t>
            </a:r>
            <a:endParaRPr kumimoji="0" lang="tr-TR"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3286116" y="3286124"/>
            <a:ext cx="5857884" cy="1292662"/>
          </a:xfrm>
          <a:prstGeom prst="rect">
            <a:avLst/>
          </a:prstGeom>
        </p:spPr>
        <p:txBody>
          <a:bodyPr wrap="square">
            <a:spAutoFit/>
          </a:bodyPr>
          <a:lstStyle/>
          <a:p>
            <a:r>
              <a:rPr lang="tr-TR" sz="1300" dirty="0" smtClean="0">
                <a:latin typeface="Comic Sans MS" pitchFamily="66" charset="0"/>
              </a:rPr>
              <a:t>	Çocuklarımıza yönelik beklentilerimizin yüksek olması iletişimimizi olumsuz etkiler. Çocuklarımızın mükemmel olmasını beklememiz, akranları ile kıyaslamamız, hata yaptığında yargılamamız, ders başarısını artırması için sürekli “ders çalışmasına” vurgu yapmamız, kendisini baskı altında, değersiz, başarısız, kendine güvensiz hissetmesine neden olabilir. </a:t>
            </a:r>
            <a:endParaRPr lang="tr-TR" sz="1300" dirty="0">
              <a:latin typeface="Comic Sans MS" pitchFamily="66" charset="0"/>
            </a:endParaRPr>
          </a:p>
        </p:txBody>
      </p:sp>
      <p:sp>
        <p:nvSpPr>
          <p:cNvPr id="102404" name="Rectangle 4" descr="Papirüs"/>
          <p:cNvSpPr>
            <a:spLocks noChangeArrowheads="1"/>
          </p:cNvSpPr>
          <p:nvPr/>
        </p:nvSpPr>
        <p:spPr bwMode="auto">
          <a:xfrm>
            <a:off x="3286116" y="5429264"/>
            <a:ext cx="5857884" cy="1357298"/>
          </a:xfrm>
          <a:prstGeom prst="rect">
            <a:avLst/>
          </a:prstGeom>
          <a:blipFill dpi="0" rotWithShape="0">
            <a:blip r:embed="rId5" cstate="print"/>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omic Sans MS" pitchFamily="66" charset="0"/>
                <a:cs typeface="Arial" pitchFamily="34" charset="0"/>
              </a:rPr>
              <a:t>	Beklentiler, çocuklarımızın kişilik özelliklerine, ilgilerine, yeteneklerine uygun ve  gerçekçi olmalıdır.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Dikdörtgen"/>
          <p:cNvSpPr/>
          <p:nvPr/>
        </p:nvSpPr>
        <p:spPr>
          <a:xfrm>
            <a:off x="3357554" y="2928934"/>
            <a:ext cx="1954381" cy="369332"/>
          </a:xfrm>
          <a:prstGeom prst="rect">
            <a:avLst/>
          </a:prstGeom>
        </p:spPr>
        <p:txBody>
          <a:bodyPr wrap="none">
            <a:spAutoFit/>
          </a:bodyPr>
          <a:lstStyle/>
          <a:p>
            <a:r>
              <a:rPr lang="tr-TR" b="1" i="1" dirty="0" smtClean="0"/>
              <a:t>Yüksek Beklenti</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SINAVLAR</a:t>
            </a:r>
            <a:endParaRPr lang="tr-TR" sz="2800" dirty="0"/>
          </a:p>
        </p:txBody>
      </p:sp>
      <p:pic>
        <p:nvPicPr>
          <p:cNvPr id="104450" name="Diyagram 345"/>
          <p:cNvPicPr>
            <a:picLocks noChangeArrowheads="1"/>
          </p:cNvPicPr>
          <p:nvPr/>
        </p:nvPicPr>
        <p:blipFill>
          <a:blip r:embed="rId4" cstate="print"/>
          <a:srcRect r="-1163" b="-3737"/>
          <a:stretch>
            <a:fillRect/>
          </a:stretch>
        </p:blipFill>
        <p:spPr bwMode="auto">
          <a:xfrm>
            <a:off x="0" y="956054"/>
            <a:ext cx="9144000" cy="5929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 VE BABALARIN</a:t>
            </a:r>
            <a:br>
              <a:rPr lang="tr-TR" sz="2800" b="1" dirty="0" smtClean="0"/>
            </a:br>
            <a:r>
              <a:rPr lang="tr-TR" sz="2800" b="1" dirty="0" smtClean="0"/>
              <a:t>SINAVLARA YÜKLEDİKLERİ ANLAMLAR</a:t>
            </a:r>
            <a:r>
              <a:rPr lang="tr-TR" sz="2800" dirty="0" smtClean="0"/>
              <a:t> </a:t>
            </a:r>
            <a:endParaRPr lang="tr-TR" sz="2800" dirty="0"/>
          </a:p>
        </p:txBody>
      </p:sp>
      <p:pic>
        <p:nvPicPr>
          <p:cNvPr id="105474" name="Diyagram 1"/>
          <p:cNvPicPr>
            <a:picLocks noChangeArrowheads="1"/>
          </p:cNvPicPr>
          <p:nvPr/>
        </p:nvPicPr>
        <p:blipFill>
          <a:blip r:embed="rId4" cstate="print"/>
          <a:srcRect t="-328" b="-2879"/>
          <a:stretch>
            <a:fillRect/>
          </a:stretch>
        </p:blipFill>
        <p:spPr bwMode="auto">
          <a:xfrm>
            <a:off x="0" y="928670"/>
            <a:ext cx="9144000" cy="4857784"/>
          </a:xfrm>
          <a:prstGeom prst="rect">
            <a:avLst/>
          </a:prstGeom>
          <a:noFill/>
          <a:ln w="9525">
            <a:noFill/>
            <a:miter lim="800000"/>
            <a:headEnd/>
            <a:tailEnd/>
          </a:ln>
        </p:spPr>
      </p:pic>
      <p:sp>
        <p:nvSpPr>
          <p:cNvPr id="105475" name="Rectangle 3"/>
          <p:cNvSpPr>
            <a:spLocks noChangeArrowheads="1"/>
          </p:cNvSpPr>
          <p:nvPr/>
        </p:nvSpPr>
        <p:spPr bwMode="auto">
          <a:xfrm>
            <a:off x="0" y="592933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Çocuğumuzun sınavdan kötü puan alması dünyanın sonu değildir. İlgi yetenek ve becerileri doğrultusunda, okulun ilgili öğretmenlerinden de (rehber öğretmen, sınıf ve branş öğretmenleri) destek alarak doğru yönlendirmeler yapabilirsiniz.</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 VE BABALARIN SINAV KAYGISI</a:t>
            </a:r>
            <a:endParaRPr lang="tr-TR" sz="2800" dirty="0"/>
          </a:p>
        </p:txBody>
      </p:sp>
      <p:sp>
        <p:nvSpPr>
          <p:cNvPr id="105475" name="Rectangle 3"/>
          <p:cNvSpPr>
            <a:spLocks noChangeArrowheads="1"/>
          </p:cNvSpPr>
          <p:nvPr/>
        </p:nvSpPr>
        <p:spPr bwMode="auto">
          <a:xfrm>
            <a:off x="0" y="1177996"/>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2200" dirty="0" smtClean="0"/>
              <a:t>Sınav kaygısı, bireyin sınavlarda duygusal ve fiziksel olarak yaşadığı yoğun gerginlik halidir. Öğrenciler farklı düzeylerde sınav kaygısı yaşarlar ve veliler de bu kaygıya ortak olurlar.</a:t>
            </a:r>
            <a:endParaRPr lang="tr-TR" sz="2200" dirty="0"/>
          </a:p>
        </p:txBody>
      </p:sp>
      <p:pic>
        <p:nvPicPr>
          <p:cNvPr id="108546" name="Diyagram 25"/>
          <p:cNvPicPr>
            <a:picLocks noChangeArrowheads="1"/>
          </p:cNvPicPr>
          <p:nvPr/>
        </p:nvPicPr>
        <p:blipFill>
          <a:blip r:embed="rId4" cstate="print"/>
          <a:srcRect/>
          <a:stretch>
            <a:fillRect/>
          </a:stretch>
        </p:blipFill>
        <p:spPr bwMode="auto">
          <a:xfrm>
            <a:off x="1627209" y="2357430"/>
            <a:ext cx="6016625" cy="2932112"/>
          </a:xfrm>
          <a:prstGeom prst="rect">
            <a:avLst/>
          </a:prstGeom>
          <a:noFill/>
        </p:spPr>
      </p:pic>
      <p:sp>
        <p:nvSpPr>
          <p:cNvPr id="108547" name="Rectangle 3" descr="Papirüs"/>
          <p:cNvSpPr>
            <a:spLocks noChangeArrowheads="1"/>
          </p:cNvSpPr>
          <p:nvPr/>
        </p:nvSpPr>
        <p:spPr bwMode="auto">
          <a:xfrm>
            <a:off x="0" y="5000636"/>
            <a:ext cx="4571999" cy="1504950"/>
          </a:xfrm>
          <a:prstGeom prst="rect">
            <a:avLst/>
          </a:prstGeom>
          <a:blipFill dpi="0" rotWithShape="0">
            <a:blip r:embed="rId5" cstate="print"/>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smtClean="0">
              <a:ln>
                <a:noFill/>
              </a:ln>
              <a:solidFill>
                <a:srgbClr val="000000"/>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Sınava giren bizler değil çocuklarımızdır…</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1"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Her çocuk aynı düzeyde sınav kaygısı yaşamaz…</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1"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Çocuklar farklı durumlara, farklı kaygı tepkileri verirler…</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548" name="Rectangle 4"/>
          <p:cNvSpPr>
            <a:spLocks noChangeArrowheads="1"/>
          </p:cNvSpPr>
          <p:nvPr/>
        </p:nvSpPr>
        <p:spPr bwMode="auto">
          <a:xfrm>
            <a:off x="4786314" y="5894034"/>
            <a:ext cx="4286248"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30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Eğer çocuğumuzun sınav kaygısı onun günlük yaşantısını olumsuz etkiliyor ve günlük yaşam etkinliklerini yerine getirmesine engel oluyorsa okulumuzun rehber öğretmeninden destek alabiliriz.</a:t>
            </a:r>
            <a:endParaRPr kumimoji="0" lang="tr-TR" sz="1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SINAV ÖNCESINDE </a:t>
            </a:r>
            <a:r>
              <a:rPr lang="tr-TR" sz="2800" dirty="0" smtClean="0"/>
              <a:t/>
            </a:r>
            <a:br>
              <a:rPr lang="tr-TR" sz="2800" dirty="0" smtClean="0"/>
            </a:br>
            <a:r>
              <a:rPr lang="tr-TR" sz="2800" b="1" dirty="0" smtClean="0"/>
              <a:t>ANNE &amp; BABALAR NE YAPMALI?</a:t>
            </a:r>
            <a:endParaRPr lang="tr-TR" sz="2800" dirty="0"/>
          </a:p>
        </p:txBody>
      </p:sp>
      <p:pic>
        <p:nvPicPr>
          <p:cNvPr id="110594" name="Diyagram 12"/>
          <p:cNvPicPr>
            <a:picLocks noChangeArrowheads="1"/>
          </p:cNvPicPr>
          <p:nvPr/>
        </p:nvPicPr>
        <p:blipFill>
          <a:blip r:embed="rId4" cstate="print"/>
          <a:srcRect/>
          <a:stretch>
            <a:fillRect/>
          </a:stretch>
        </p:blipFill>
        <p:spPr bwMode="auto">
          <a:xfrm>
            <a:off x="0" y="928670"/>
            <a:ext cx="9144000" cy="2778125"/>
          </a:xfrm>
          <a:prstGeom prst="rect">
            <a:avLst/>
          </a:prstGeom>
          <a:noFill/>
          <a:ln w="9525">
            <a:noFill/>
            <a:miter lim="800000"/>
            <a:headEnd/>
            <a:tailEnd/>
          </a:ln>
        </p:spPr>
      </p:pic>
      <p:sp>
        <p:nvSpPr>
          <p:cNvPr id="110595" name="Oval 290"/>
          <p:cNvSpPr>
            <a:spLocks noChangeArrowheads="1"/>
          </p:cNvSpPr>
          <p:nvPr/>
        </p:nvSpPr>
        <p:spPr bwMode="auto">
          <a:xfrm>
            <a:off x="3857620" y="5143512"/>
            <a:ext cx="5095875" cy="711200"/>
          </a:xfrm>
          <a:prstGeom prst="ellipse">
            <a:avLst/>
          </a:prstGeom>
          <a:solidFill>
            <a:srgbClr val="FFFFFF"/>
          </a:solidFill>
          <a:ln w="63500" cmpd="thickThin">
            <a:solidFill>
              <a:srgbClr val="8064A2"/>
            </a:solidFill>
            <a:round/>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Comic Sans MS" pitchFamily="66" charset="0"/>
                <a:cs typeface="Arial" pitchFamily="34" charset="0"/>
              </a:rPr>
              <a:t>SINAV SIRASINDA</a:t>
            </a:r>
          </a:p>
        </p:txBody>
      </p:sp>
      <p:pic>
        <p:nvPicPr>
          <p:cNvPr id="110596" name="Diyagram 38"/>
          <p:cNvPicPr>
            <a:picLocks noChangeArrowheads="1"/>
          </p:cNvPicPr>
          <p:nvPr/>
        </p:nvPicPr>
        <p:blipFill>
          <a:blip r:embed="rId5" cstate="print"/>
          <a:srcRect t="-5647" b="-6816"/>
          <a:stretch>
            <a:fillRect/>
          </a:stretch>
        </p:blipFill>
        <p:spPr bwMode="auto">
          <a:xfrm>
            <a:off x="3159125" y="5929330"/>
            <a:ext cx="5984875" cy="73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2800" b="1" dirty="0" smtClean="0"/>
              <a:t>SINAV SONRASINDA</a:t>
            </a:r>
            <a:r>
              <a:rPr lang="tr-TR" sz="2800" dirty="0" smtClean="0"/>
              <a:t/>
            </a:r>
            <a:br>
              <a:rPr lang="tr-TR" sz="2800" dirty="0" smtClean="0"/>
            </a:br>
            <a:r>
              <a:rPr lang="en-US" sz="2800" b="1" dirty="0" smtClean="0"/>
              <a:t>ANNE &amp; BABALAR NE YAPMALI?</a:t>
            </a:r>
            <a:endParaRPr lang="tr-TR" sz="2800" dirty="0"/>
          </a:p>
        </p:txBody>
      </p:sp>
      <p:pic>
        <p:nvPicPr>
          <p:cNvPr id="111618" name="Diyagram 39"/>
          <p:cNvPicPr>
            <a:picLocks noChangeArrowheads="1"/>
          </p:cNvPicPr>
          <p:nvPr/>
        </p:nvPicPr>
        <p:blipFill>
          <a:blip r:embed="rId4" cstate="print"/>
          <a:srcRect/>
          <a:stretch>
            <a:fillRect/>
          </a:stretch>
        </p:blipFill>
        <p:spPr bwMode="auto">
          <a:xfrm>
            <a:off x="71406" y="2125671"/>
            <a:ext cx="9072594" cy="258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1619" name="Rectangle 3"/>
          <p:cNvSpPr>
            <a:spLocks noChangeArrowheads="1"/>
          </p:cNvSpPr>
          <p:nvPr/>
        </p:nvSpPr>
        <p:spPr bwMode="auto">
          <a:xfrm>
            <a:off x="0" y="0"/>
            <a:ext cx="82867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ÖĞRENCİLERDE GÖRÜLEN</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SINAV KAYGISI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1" name="Rectangle 5"/>
          <p:cNvSpPr>
            <a:spLocks noChangeArrowheads="1"/>
          </p:cNvSpPr>
          <p:nvPr/>
        </p:nvSpPr>
        <p:spPr bwMode="auto">
          <a:xfrm>
            <a:off x="0" y="928670"/>
            <a:ext cx="892965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tr-TR"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Sınav Kaygısı Belirtileri;</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0" name="Resim 312"/>
          <p:cNvPicPr>
            <a:picLocks noChangeArrowheads="1"/>
          </p:cNvPicPr>
          <p:nvPr/>
        </p:nvPicPr>
        <p:blipFill>
          <a:blip r:embed="rId4" cstate="print"/>
          <a:srcRect/>
          <a:stretch>
            <a:fillRect/>
          </a:stretch>
        </p:blipFill>
        <p:spPr bwMode="auto">
          <a:xfrm>
            <a:off x="6357950" y="285728"/>
            <a:ext cx="1779588" cy="1962150"/>
          </a:xfrm>
          <a:prstGeom prst="rect">
            <a:avLst/>
          </a:prstGeom>
          <a:noFill/>
        </p:spPr>
      </p:pic>
      <p:sp>
        <p:nvSpPr>
          <p:cNvPr id="111622" name="Rectangle 6"/>
          <p:cNvSpPr>
            <a:spLocks noChangeArrowheads="1"/>
          </p:cNvSpPr>
          <p:nvPr/>
        </p:nvSpPr>
        <p:spPr bwMode="auto">
          <a:xfrm>
            <a:off x="0" y="1142984"/>
            <a:ext cx="642938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 sınav kaygısı yaşadıklarında; </a:t>
            </a:r>
            <a:r>
              <a:rPr kumimoji="0" lang="tr-TR" sz="1200" b="1"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gerginlik, nefes almakta güçlük, iştahsızlık, endişe, tedirginlik, sinirlilik, sıkıntı, başarısızlık korkusu, çalışmaya isteksizlik, mide bulantısı, çarpıntı, titreme, ağız kuruluğu, terleme, aşırı uyuma ya da uykusuzluk, karın ağrıları, vb.</a:t>
            </a: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bedensel yakınmalar gibi sıklıkla görülen belirtiler yaşarlar.</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4" name="Rectangle 8"/>
          <p:cNvSpPr>
            <a:spLocks noChangeArrowheads="1"/>
          </p:cNvSpPr>
          <p:nvPr/>
        </p:nvSpPr>
        <p:spPr bwMode="auto">
          <a:xfrm>
            <a:off x="1357290" y="2071678"/>
            <a:ext cx="492922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tr-TR"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Sınav Kaygısı neden oluşur?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3" name="Resim 313" descr="http://t0.gstatic.com/images?q=tbn:ANd9GcR7AqYGAEaY9-kbh6w3mAvWUJeUv4DwRmXXoUvIjesIj3vAoR2i">
            <a:hlinkClick r:id="rId5"/>
          </p:cNvPr>
          <p:cNvPicPr>
            <a:picLocks noChangeArrowheads="1"/>
          </p:cNvPicPr>
          <p:nvPr/>
        </p:nvPicPr>
        <p:blipFill>
          <a:blip r:embed="rId6" cstate="print"/>
          <a:srcRect/>
          <a:stretch>
            <a:fillRect/>
          </a:stretch>
        </p:blipFill>
        <p:spPr bwMode="auto">
          <a:xfrm>
            <a:off x="0" y="2000240"/>
            <a:ext cx="1420812" cy="1200150"/>
          </a:xfrm>
          <a:prstGeom prst="rect">
            <a:avLst/>
          </a:prstGeom>
          <a:noFill/>
        </p:spPr>
      </p:pic>
      <p:sp>
        <p:nvSpPr>
          <p:cNvPr id="111625" name="Rectangle 9"/>
          <p:cNvSpPr>
            <a:spLocks noChangeArrowheads="1"/>
          </p:cNvSpPr>
          <p:nvPr/>
        </p:nvSpPr>
        <p:spPr bwMode="auto">
          <a:xfrm>
            <a:off x="1500166" y="2500306"/>
            <a:ext cx="760334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ya da biz anne ve babaların gerçekçi olmayan düşünceleri ve beklentileri sınav kaygısının oluşmasında etkili rol oynar.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Gerçekçi olmayan düşüncelere mükemmeliyetçilik, aşırı genelleme, ya hep ya hiç, akıl okuma örnek olarak verilebilir.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6" name="Resim 315" descr="http://t3.gstatic.com/images?q=tbn:ANd9GcRvb8Z7pBPqGInoHwI711JQVZh41JpRHs9_4kl9lHc07jbNJH_QGg">
            <a:hlinkClick r:id="rId7"/>
          </p:cNvPr>
          <p:cNvPicPr>
            <a:picLocks noChangeAspect="1" noChangeArrowheads="1"/>
          </p:cNvPicPr>
          <p:nvPr/>
        </p:nvPicPr>
        <p:blipFill>
          <a:blip r:embed="rId8" cstate="print"/>
          <a:srcRect/>
          <a:stretch>
            <a:fillRect/>
          </a:stretch>
        </p:blipFill>
        <p:spPr bwMode="auto">
          <a:xfrm>
            <a:off x="7072330" y="3429000"/>
            <a:ext cx="2038350" cy="1800225"/>
          </a:xfrm>
          <a:prstGeom prst="rect">
            <a:avLst/>
          </a:prstGeom>
          <a:noFill/>
        </p:spPr>
      </p:pic>
      <p:sp>
        <p:nvSpPr>
          <p:cNvPr id="111629" name="Rectangle 13"/>
          <p:cNvSpPr>
            <a:spLocks noChangeArrowheads="1"/>
          </p:cNvSpPr>
          <p:nvPr/>
        </p:nvSpPr>
        <p:spPr bwMode="auto">
          <a:xfrm>
            <a:off x="0" y="4357409"/>
            <a:ext cx="57486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kaygısını azaltmak için ayrıca;</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30" name="Resim 317" descr="http://t1.gstatic.com/images?q=tbn:ANd9GcRiSzq6c4eLomYLOFp8gWyUC2eHcKWEXHLtkmO_aqL14NLJqPv3">
            <a:hlinkClick r:id="rId9"/>
          </p:cNvPr>
          <p:cNvPicPr>
            <a:picLocks noChangeAspect="1" noChangeArrowheads="1"/>
          </p:cNvPicPr>
          <p:nvPr/>
        </p:nvPicPr>
        <p:blipFill>
          <a:blip r:embed="rId10" cstate="print"/>
          <a:srcRect/>
          <a:stretch>
            <a:fillRect/>
          </a:stretch>
        </p:blipFill>
        <p:spPr bwMode="auto">
          <a:xfrm>
            <a:off x="323528" y="5085184"/>
            <a:ext cx="1714480" cy="1071546"/>
          </a:xfrm>
          <a:prstGeom prst="rect">
            <a:avLst/>
          </a:prstGeom>
          <a:noFill/>
          <a:ln w="9525">
            <a:noFill/>
            <a:miter lim="800000"/>
            <a:headEnd/>
            <a:tailEnd/>
          </a:ln>
        </p:spPr>
      </p:pic>
      <p:pic>
        <p:nvPicPr>
          <p:cNvPr id="111631" name="Resim 321"/>
          <p:cNvPicPr>
            <a:picLocks noChangeAspect="1" noChangeArrowheads="1"/>
          </p:cNvPicPr>
          <p:nvPr/>
        </p:nvPicPr>
        <p:blipFill>
          <a:blip r:embed="rId11" cstate="print"/>
          <a:srcRect/>
          <a:stretch>
            <a:fillRect/>
          </a:stretch>
        </p:blipFill>
        <p:spPr bwMode="auto">
          <a:xfrm>
            <a:off x="2267744" y="4941168"/>
            <a:ext cx="2071702" cy="1296144"/>
          </a:xfrm>
          <a:prstGeom prst="rect">
            <a:avLst/>
          </a:prstGeom>
          <a:noFill/>
          <a:ln w="9525">
            <a:noFill/>
            <a:miter lim="800000"/>
            <a:headEnd/>
            <a:tailEnd/>
          </a:ln>
        </p:spPr>
      </p:pic>
      <p:pic>
        <p:nvPicPr>
          <p:cNvPr id="111632" name="Resim 322" descr="C:\Users\Ayse Seza KARAMAN\Desktop\genel müdür\imagesAGWJY8G9.jpg"/>
          <p:cNvPicPr>
            <a:picLocks noChangeAspect="1" noChangeArrowheads="1"/>
          </p:cNvPicPr>
          <p:nvPr/>
        </p:nvPicPr>
        <p:blipFill>
          <a:blip r:embed="rId12" cstate="print"/>
          <a:srcRect/>
          <a:stretch>
            <a:fillRect/>
          </a:stretch>
        </p:blipFill>
        <p:spPr bwMode="auto">
          <a:xfrm>
            <a:off x="7072330" y="5715040"/>
            <a:ext cx="1785919" cy="1142984"/>
          </a:xfrm>
          <a:prstGeom prst="rect">
            <a:avLst/>
          </a:prstGeom>
          <a:noFill/>
          <a:ln w="9525">
            <a:noFill/>
            <a:miter lim="800000"/>
            <a:headEnd/>
            <a:tailEnd/>
          </a:ln>
        </p:spPr>
      </p:pic>
      <p:pic>
        <p:nvPicPr>
          <p:cNvPr id="111633" name="Resim 316" descr="C:\Users\Ayse Seza KARAMAN\Desktop\genel müdür\imagesBVM2XZ58.jpg"/>
          <p:cNvPicPr>
            <a:picLocks noChangeAspect="1" noChangeArrowheads="1"/>
          </p:cNvPicPr>
          <p:nvPr/>
        </p:nvPicPr>
        <p:blipFill>
          <a:blip r:embed="rId13" cstate="print"/>
          <a:srcRect/>
          <a:stretch>
            <a:fillRect/>
          </a:stretch>
        </p:blipFill>
        <p:spPr bwMode="auto">
          <a:xfrm>
            <a:off x="4644008" y="5157192"/>
            <a:ext cx="178595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357158" y="0"/>
            <a:ext cx="8229600" cy="1143000"/>
          </a:xfrm>
        </p:spPr>
        <p:txBody>
          <a:bodyPr/>
          <a:lstStyle/>
          <a:p>
            <a:r>
              <a:rPr lang="tr-TR" b="1" i="1" dirty="0" smtClean="0"/>
              <a:t>Sayın Veli,</a:t>
            </a:r>
            <a:endParaRPr lang="tr-TR" dirty="0" smtClean="0"/>
          </a:p>
        </p:txBody>
      </p:sp>
      <p:sp>
        <p:nvSpPr>
          <p:cNvPr id="4099" name="İçerik Yer Tutucusu 2"/>
          <p:cNvSpPr>
            <a:spLocks noGrp="1"/>
          </p:cNvSpPr>
          <p:nvPr>
            <p:ph idx="1"/>
          </p:nvPr>
        </p:nvSpPr>
        <p:spPr>
          <a:xfrm>
            <a:off x="428596" y="1214422"/>
            <a:ext cx="8286808" cy="4214842"/>
          </a:xfrm>
        </p:spPr>
        <p:txBody>
          <a:bodyPr/>
          <a:lstStyle/>
          <a:p>
            <a:pPr marL="0" indent="712788" algn="just">
              <a:buNone/>
            </a:pPr>
            <a:r>
              <a:rPr lang="tr-TR" dirty="0" smtClean="0">
                <a:latin typeface="Bookman Old Style" pitchFamily="18" charset="0"/>
                <a:cs typeface="Andalus" pitchFamily="18" charset="-78"/>
              </a:rPr>
              <a:t>	</a:t>
            </a:r>
          </a:p>
          <a:p>
            <a:pPr marL="0" indent="712788" algn="just">
              <a:buNone/>
            </a:pPr>
            <a:r>
              <a:rPr lang="tr-TR" dirty="0" smtClean="0">
                <a:latin typeface="Bookman Old Style" pitchFamily="18" charset="0"/>
                <a:cs typeface="Andalus" pitchFamily="18" charset="-78"/>
              </a:rPr>
              <a:t>Ders başarısı, sistemli ve özverili çalışmaları gerektirir.</a:t>
            </a:r>
          </a:p>
          <a:p>
            <a:pPr marL="0" indent="712788" algn="just">
              <a:buNone/>
            </a:pPr>
            <a:r>
              <a:rPr lang="tr-TR" dirty="0" smtClean="0">
                <a:latin typeface="Bookman Old Style" pitchFamily="18" charset="0"/>
                <a:cs typeface="Andalus" pitchFamily="18" charset="-78"/>
              </a:rPr>
              <a:t>	Fakat derslerde başarısızlığın telafisi de mümkündür. Çocuğumuzun düzeyi ne olursa olsun her an yapılabilecek bir şeyler vardır.</a:t>
            </a:r>
          </a:p>
        </p:txBody>
      </p:sp>
      <p:pic>
        <p:nvPicPr>
          <p:cNvPr id="5" name="Picture 2" descr="C:\Users\1\Desktop\14493446-kitap-okuyor-yaşlı-bir-kadın-featuring-İllüstrasyon.jpg"/>
          <p:cNvPicPr>
            <a:picLocks noChangeAspect="1" noChangeArrowheads="1"/>
          </p:cNvPicPr>
          <p:nvPr/>
        </p:nvPicPr>
        <p:blipFill>
          <a:blip r:embed="rId4" cstate="print"/>
          <a:srcRect/>
          <a:stretch>
            <a:fillRect/>
          </a:stretch>
        </p:blipFill>
        <p:spPr bwMode="auto">
          <a:xfrm>
            <a:off x="7500958" y="4500570"/>
            <a:ext cx="1416046" cy="203584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000125" y="285750"/>
            <a:ext cx="7092950" cy="523220"/>
          </a:xfrm>
          <a:prstGeom prst="rect">
            <a:avLst/>
          </a:prstGeom>
          <a:noFill/>
          <a:ln w="9525">
            <a:noFill/>
            <a:miter lim="800000"/>
            <a:headEnd/>
            <a:tailEnd/>
          </a:ln>
        </p:spPr>
        <p:txBody>
          <a:bodyPr>
            <a:spAutoFit/>
          </a:bodyPr>
          <a:lstStyle/>
          <a:p>
            <a:pPr algn="ctr"/>
            <a:r>
              <a:rPr lang="tr-TR" sz="2800" b="1" dirty="0" smtClean="0"/>
              <a:t>DERS ÇALIŞMA SÜRECİ-AİLE</a:t>
            </a:r>
            <a:endParaRPr lang="tr-TR" sz="2800" dirty="0"/>
          </a:p>
        </p:txBody>
      </p:sp>
      <p:sp>
        <p:nvSpPr>
          <p:cNvPr id="59394" name="Rectangle 2"/>
          <p:cNvSpPr>
            <a:spLocks noChangeArrowheads="1"/>
          </p:cNvSpPr>
          <p:nvPr/>
        </p:nvSpPr>
        <p:spPr bwMode="auto">
          <a:xfrm>
            <a:off x="0" y="1142984"/>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l" defTabSz="914400" rtl="0" eaLnBrk="1" fontAlgn="base" latinLnBrk="0" hangingPunct="1">
              <a:lnSpc>
                <a:spcPct val="100000"/>
              </a:lnSpc>
              <a:spcBef>
                <a:spcPct val="0"/>
              </a:spcBef>
              <a:spcAft>
                <a:spcPct val="0"/>
              </a:spcAft>
              <a:buClrTx/>
              <a:buSzTx/>
              <a:buFontTx/>
              <a:buNone/>
              <a:tabLst>
                <a:tab pos="657225" algn="l"/>
              </a:tabLst>
            </a:pPr>
            <a:r>
              <a:rPr kumimoji="0" lang="tr-TR" sz="20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Anne babalar olarak bizler çocuğumuzun verimli ders çalışmasına nasıl katkı sağlayabiliriz?</a:t>
            </a:r>
          </a:p>
          <a:p>
            <a:pPr marL="0" marR="0" lvl="0" indent="630238" algn="l" defTabSz="914400" rtl="0" eaLnBrk="1" fontAlgn="base" latinLnBrk="0" hangingPunct="1">
              <a:lnSpc>
                <a:spcPct val="100000"/>
              </a:lnSpc>
              <a:spcBef>
                <a:spcPct val="0"/>
              </a:spcBef>
              <a:spcAft>
                <a:spcPct val="0"/>
              </a:spcAft>
              <a:buClrTx/>
              <a:buSzTx/>
              <a:buFontTx/>
              <a:buNone/>
              <a:tabLst>
                <a:tab pos="657225" algn="l"/>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tab pos="657225" algn="l"/>
              </a:tabLst>
            </a:pPr>
            <a:r>
              <a:rPr kumimoji="0" lang="tr-TR" sz="20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Çocuklarımızın;</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tab pos="657225"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9393" name="Diyagram 52"/>
          <p:cNvPicPr>
            <a:picLocks noChangeArrowheads="1"/>
          </p:cNvPicPr>
          <p:nvPr/>
        </p:nvPicPr>
        <p:blipFill>
          <a:blip r:embed="rId4" cstate="print"/>
          <a:srcRect/>
          <a:stretch>
            <a:fillRect/>
          </a:stretch>
        </p:blipFill>
        <p:spPr bwMode="auto">
          <a:xfrm>
            <a:off x="0" y="2928934"/>
            <a:ext cx="9144000" cy="2428892"/>
          </a:xfrm>
          <a:prstGeom prst="rect">
            <a:avLst/>
          </a:prstGeom>
          <a:noFill/>
        </p:spPr>
      </p:pic>
      <p:sp>
        <p:nvSpPr>
          <p:cNvPr id="59395" name="Rectangle 3"/>
          <p:cNvSpPr>
            <a:spLocks noChangeArrowheads="1"/>
          </p:cNvSpPr>
          <p:nvPr/>
        </p:nvSpPr>
        <p:spPr bwMode="auto">
          <a:xfrm>
            <a:off x="0" y="5500702"/>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r" defTabSz="914400" rtl="0" eaLnBrk="1" fontAlgn="base" latinLnBrk="0" hangingPunct="1">
              <a:lnSpc>
                <a:spcPct val="100000"/>
              </a:lnSpc>
              <a:spcBef>
                <a:spcPct val="0"/>
              </a:spcBef>
              <a:spcAft>
                <a:spcPct val="0"/>
              </a:spcAft>
              <a:buClrTx/>
              <a:buSzTx/>
              <a:buFontTx/>
              <a:buNone/>
              <a:tabLst>
                <a:tab pos="657225" algn="l"/>
              </a:tabLst>
            </a:pPr>
            <a:r>
              <a:rPr kumimoji="0" lang="tr-TR"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yardımcı olabiliriz.</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9396" name="Rectangle 4" descr="Papirüs"/>
          <p:cNvSpPr>
            <a:spLocks noChangeArrowheads="1"/>
          </p:cNvSpPr>
          <p:nvPr/>
        </p:nvSpPr>
        <p:spPr bwMode="auto">
          <a:xfrm>
            <a:off x="3483007" y="6072206"/>
            <a:ext cx="5661025" cy="642942"/>
          </a:xfrm>
          <a:prstGeom prst="rect">
            <a:avLst/>
          </a:prstGeom>
          <a:blipFill dpi="0" rotWithShape="0">
            <a:blip r:embed="rId5" cstate="print"/>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smtClean="0">
              <a:ln>
                <a:noFill/>
              </a:ln>
              <a:solidFill>
                <a:srgbClr val="000000"/>
              </a:solidFill>
              <a:effectLst/>
              <a:latin typeface="Comic Sans MS" pitchFamily="66"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1"/>
                </a:solidFill>
                <a:effectLst/>
                <a:latin typeface="Comic Sans MS" pitchFamily="66" charset="0"/>
                <a:cs typeface="Arial" pitchFamily="34" charset="0"/>
              </a:rPr>
              <a:t>  Çocuğumuz yardım istediğinde destek olalım.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up 4"/>
          <p:cNvGrpSpPr/>
          <p:nvPr/>
        </p:nvGrpSpPr>
        <p:grpSpPr>
          <a:xfrm>
            <a:off x="-18485" y="1309795"/>
            <a:ext cx="8964488" cy="1228895"/>
            <a:chOff x="-1" y="4092190"/>
            <a:chExt cx="6483756" cy="524984"/>
          </a:xfrm>
          <a:scene3d>
            <a:camera prst="orthographicFront"/>
            <a:lightRig rig="flat" dir="t"/>
          </a:scene3d>
        </p:grpSpPr>
        <p:sp>
          <p:nvSpPr>
            <p:cNvPr id="21" name="Beşgen 20"/>
            <p:cNvSpPr/>
            <p:nvPr/>
          </p:nvSpPr>
          <p:spPr>
            <a:xfrm rot="10800000">
              <a:off x="-1" y="409219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010915"/>
                <a:satOff val="-5579"/>
                <a:lumOff val="-2139"/>
                <a:alphaOff val="0"/>
              </a:schemeClr>
            </a:fillRef>
            <a:effectRef idx="2">
              <a:schemeClr val="accent5">
                <a:hueOff val="-4010915"/>
                <a:satOff val="-5579"/>
                <a:lumOff val="-2139"/>
                <a:alphaOff val="0"/>
              </a:schemeClr>
            </a:effectRef>
            <a:fontRef idx="minor">
              <a:schemeClr val="lt1"/>
            </a:fontRef>
          </p:style>
        </p:sp>
        <p:sp>
          <p:nvSpPr>
            <p:cNvPr id="22" name="Beşgen 4"/>
            <p:cNvSpPr/>
            <p:nvPr/>
          </p:nvSpPr>
          <p:spPr>
            <a:xfrm rot="21600000">
              <a:off x="131245" y="409219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Her bitirdiğimiz çalışmanın üstünü çizelim. Yapmayı tasarladıklarımız bitince kendimizi 	ödüllendirelim. Bitmediyse kendimize bir not yazalım ve uygun zamanda bu çalışmayı da bitirelim.</a:t>
              </a:r>
            </a:p>
          </p:txBody>
        </p:sp>
      </p:grpSp>
      <p:grpSp>
        <p:nvGrpSpPr>
          <p:cNvPr id="3" name="Grup 5"/>
          <p:cNvGrpSpPr/>
          <p:nvPr/>
        </p:nvGrpSpPr>
        <p:grpSpPr>
          <a:xfrm>
            <a:off x="-25902" y="2176366"/>
            <a:ext cx="8964488" cy="1228895"/>
            <a:chOff x="-1" y="4773887"/>
            <a:chExt cx="6483756" cy="524984"/>
          </a:xfrm>
          <a:scene3d>
            <a:camera prst="orthographicFront"/>
            <a:lightRig rig="flat" dir="t"/>
          </a:scene3d>
        </p:grpSpPr>
        <p:sp>
          <p:nvSpPr>
            <p:cNvPr id="19" name="Beşgen 18"/>
            <p:cNvSpPr/>
            <p:nvPr/>
          </p:nvSpPr>
          <p:spPr>
            <a:xfrm rot="10800000">
              <a:off x="-1" y="4773887"/>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679401"/>
                <a:satOff val="-6509"/>
                <a:lumOff val="-2496"/>
                <a:alphaOff val="0"/>
              </a:schemeClr>
            </a:fillRef>
            <a:effectRef idx="2">
              <a:schemeClr val="accent5">
                <a:hueOff val="-4679401"/>
                <a:satOff val="-6509"/>
                <a:lumOff val="-2496"/>
                <a:alphaOff val="0"/>
              </a:schemeClr>
            </a:effectRef>
            <a:fontRef idx="minor">
              <a:schemeClr val="lt1"/>
            </a:fontRef>
          </p:style>
        </p:sp>
        <p:sp>
          <p:nvSpPr>
            <p:cNvPr id="20" name="Beşgen 6"/>
            <p:cNvSpPr/>
            <p:nvPr/>
          </p:nvSpPr>
          <p:spPr>
            <a:xfrm rot="21600000">
              <a:off x="131245" y="4773887"/>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En azından bir adım atalım. Bir kez başlayınca yol almak daha kolay olur. “</a:t>
              </a:r>
              <a:r>
                <a:rPr lang="tr-TR" sz="1400" b="1" i="1">
                  <a:latin typeface="Arial" panose="020B0604020202020204" pitchFamily="34" charset="0"/>
                  <a:cs typeface="Arial" panose="020B0604020202020204" pitchFamily="34" charset="0"/>
                </a:rPr>
                <a:t>Başlamak bitirmenin yarısıdır”</a:t>
              </a:r>
              <a:r>
                <a:rPr lang="tr-TR" sz="1400">
                  <a:latin typeface="Arial" panose="020B0604020202020204" pitchFamily="34" charset="0"/>
                  <a:cs typeface="Arial" panose="020B0604020202020204" pitchFamily="34" charset="0"/>
                </a:rPr>
                <a:t>.</a:t>
              </a:r>
            </a:p>
          </p:txBody>
        </p:sp>
      </p:grpSp>
      <p:grpSp>
        <p:nvGrpSpPr>
          <p:cNvPr id="4" name="Grup 6"/>
          <p:cNvGrpSpPr/>
          <p:nvPr/>
        </p:nvGrpSpPr>
        <p:grpSpPr>
          <a:xfrm>
            <a:off x="-33319" y="2968821"/>
            <a:ext cx="8964488" cy="1228895"/>
            <a:chOff x="-1" y="5455583"/>
            <a:chExt cx="6483756" cy="524984"/>
          </a:xfrm>
          <a:scene3d>
            <a:camera prst="orthographicFront"/>
            <a:lightRig rig="flat" dir="t"/>
          </a:scene3d>
        </p:grpSpPr>
        <p:sp>
          <p:nvSpPr>
            <p:cNvPr id="17" name="Beşgen 16"/>
            <p:cNvSpPr/>
            <p:nvPr/>
          </p:nvSpPr>
          <p:spPr>
            <a:xfrm rot="10800000">
              <a:off x="-1" y="5455583"/>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5347887"/>
                <a:satOff val="-7439"/>
                <a:lumOff val="-2852"/>
                <a:alphaOff val="0"/>
              </a:schemeClr>
            </a:fillRef>
            <a:effectRef idx="2">
              <a:schemeClr val="accent5">
                <a:hueOff val="-5347887"/>
                <a:satOff val="-7439"/>
                <a:lumOff val="-2852"/>
                <a:alphaOff val="0"/>
              </a:schemeClr>
            </a:effectRef>
            <a:fontRef idx="minor">
              <a:schemeClr val="lt1"/>
            </a:fontRef>
          </p:style>
        </p:sp>
        <p:sp>
          <p:nvSpPr>
            <p:cNvPr id="18" name="Beşgen 8"/>
            <p:cNvSpPr/>
            <p:nvPr/>
          </p:nvSpPr>
          <p:spPr>
            <a:xfrm rot="21600000">
              <a:off x="131245" y="5455583"/>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Motivasyonumuzu düşürmememiz için programımızda yapabileceğimizden fazla etkinlik sıralamayalım. </a:t>
              </a:r>
            </a:p>
          </p:txBody>
        </p:sp>
      </p:grpSp>
      <p:grpSp>
        <p:nvGrpSpPr>
          <p:cNvPr id="5" name="Grup 7"/>
          <p:cNvGrpSpPr/>
          <p:nvPr/>
        </p:nvGrpSpPr>
        <p:grpSpPr>
          <a:xfrm>
            <a:off x="-25902" y="3781606"/>
            <a:ext cx="8964488" cy="1228895"/>
            <a:chOff x="-1" y="6137280"/>
            <a:chExt cx="6483756" cy="524984"/>
          </a:xfrm>
          <a:scene3d>
            <a:camera prst="orthographicFront"/>
            <a:lightRig rig="flat" dir="t"/>
          </a:scene3d>
        </p:grpSpPr>
        <p:sp>
          <p:nvSpPr>
            <p:cNvPr id="15" name="Beşgen 14"/>
            <p:cNvSpPr/>
            <p:nvPr/>
          </p:nvSpPr>
          <p:spPr>
            <a:xfrm rot="10800000">
              <a:off x="-1" y="613728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016373"/>
                <a:satOff val="-8368"/>
                <a:lumOff val="-3209"/>
                <a:alphaOff val="0"/>
              </a:schemeClr>
            </a:fillRef>
            <a:effectRef idx="2">
              <a:schemeClr val="accent5">
                <a:hueOff val="-6016373"/>
                <a:satOff val="-8368"/>
                <a:lumOff val="-3209"/>
                <a:alphaOff val="0"/>
              </a:schemeClr>
            </a:effectRef>
            <a:fontRef idx="minor">
              <a:schemeClr val="lt1"/>
            </a:fontRef>
          </p:style>
        </p:sp>
        <p:sp>
          <p:nvSpPr>
            <p:cNvPr id="16" name="Beşgen 10"/>
            <p:cNvSpPr/>
            <p:nvPr/>
          </p:nvSpPr>
          <p:spPr>
            <a:xfrm rot="21600000">
              <a:off x="131245" y="613728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Yatmadan önce bir sonraki gün için neler yapacağımızı tasarlayalım.</a:t>
              </a:r>
            </a:p>
          </p:txBody>
        </p:sp>
      </p:grpSp>
      <p:grpSp>
        <p:nvGrpSpPr>
          <p:cNvPr id="6" name="Grup 22"/>
          <p:cNvGrpSpPr/>
          <p:nvPr/>
        </p:nvGrpSpPr>
        <p:grpSpPr>
          <a:xfrm>
            <a:off x="-24741" y="1348361"/>
            <a:ext cx="8964488" cy="1228895"/>
            <a:chOff x="-1" y="4092190"/>
            <a:chExt cx="6483756" cy="524984"/>
          </a:xfrm>
          <a:scene3d>
            <a:camera prst="orthographicFront"/>
            <a:lightRig rig="flat" dir="t"/>
          </a:scene3d>
        </p:grpSpPr>
        <p:sp>
          <p:nvSpPr>
            <p:cNvPr id="24" name="Beşgen 23"/>
            <p:cNvSpPr/>
            <p:nvPr/>
          </p:nvSpPr>
          <p:spPr>
            <a:xfrm rot="10800000">
              <a:off x="-1" y="409219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010915"/>
                <a:satOff val="-5579"/>
                <a:lumOff val="-2139"/>
                <a:alphaOff val="0"/>
              </a:schemeClr>
            </a:fillRef>
            <a:effectRef idx="2">
              <a:schemeClr val="accent5">
                <a:hueOff val="-4010915"/>
                <a:satOff val="-5579"/>
                <a:lumOff val="-2139"/>
                <a:alphaOff val="0"/>
              </a:schemeClr>
            </a:effectRef>
            <a:fontRef idx="minor">
              <a:schemeClr val="lt1"/>
            </a:fontRef>
          </p:style>
        </p:sp>
        <p:sp>
          <p:nvSpPr>
            <p:cNvPr id="25" name="Beşgen 4"/>
            <p:cNvSpPr/>
            <p:nvPr/>
          </p:nvSpPr>
          <p:spPr>
            <a:xfrm rot="21600000">
              <a:off x="131245" y="409219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Her bitirdiğimiz çalışmanın üstünü çizelim. Yapmayı tasarladıklarımız bitince kendimizi 	ödüllendirelim. Bitmediyse kendimize bir not yazalım ve uygun zamanda bu çalışmayı da bitirelim.</a:t>
              </a:r>
            </a:p>
          </p:txBody>
        </p:sp>
      </p:grpSp>
      <p:grpSp>
        <p:nvGrpSpPr>
          <p:cNvPr id="7" name="Grup 25"/>
          <p:cNvGrpSpPr/>
          <p:nvPr/>
        </p:nvGrpSpPr>
        <p:grpSpPr>
          <a:xfrm>
            <a:off x="-32158" y="2214932"/>
            <a:ext cx="8964488" cy="1228895"/>
            <a:chOff x="-1" y="4773887"/>
            <a:chExt cx="6483756" cy="524984"/>
          </a:xfrm>
          <a:scene3d>
            <a:camera prst="orthographicFront"/>
            <a:lightRig rig="flat" dir="t"/>
          </a:scene3d>
        </p:grpSpPr>
        <p:sp>
          <p:nvSpPr>
            <p:cNvPr id="27" name="Beşgen 26"/>
            <p:cNvSpPr/>
            <p:nvPr/>
          </p:nvSpPr>
          <p:spPr>
            <a:xfrm rot="10800000">
              <a:off x="-1" y="4773887"/>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679401"/>
                <a:satOff val="-6509"/>
                <a:lumOff val="-2496"/>
                <a:alphaOff val="0"/>
              </a:schemeClr>
            </a:fillRef>
            <a:effectRef idx="2">
              <a:schemeClr val="accent5">
                <a:hueOff val="-4679401"/>
                <a:satOff val="-6509"/>
                <a:lumOff val="-2496"/>
                <a:alphaOff val="0"/>
              </a:schemeClr>
            </a:effectRef>
            <a:fontRef idx="minor">
              <a:schemeClr val="lt1"/>
            </a:fontRef>
          </p:style>
        </p:sp>
        <p:sp>
          <p:nvSpPr>
            <p:cNvPr id="28" name="Beşgen 6"/>
            <p:cNvSpPr/>
            <p:nvPr/>
          </p:nvSpPr>
          <p:spPr>
            <a:xfrm rot="21600000">
              <a:off x="131245" y="4773887"/>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En azından bir adım atalım. Bir kez başlayınca yol almak daha kolay olur. “</a:t>
              </a:r>
              <a:r>
                <a:rPr lang="tr-TR" sz="1400" b="1" i="1">
                  <a:solidFill>
                    <a:schemeClr val="tx1"/>
                  </a:solidFill>
                  <a:latin typeface="Arial" panose="020B0604020202020204" pitchFamily="34" charset="0"/>
                  <a:cs typeface="Arial" panose="020B0604020202020204" pitchFamily="34" charset="0"/>
                </a:rPr>
                <a:t>Başlamak bitirmenin yarısıdır”</a:t>
              </a:r>
              <a:r>
                <a:rPr lang="tr-TR" sz="1400">
                  <a:solidFill>
                    <a:schemeClr val="tx1"/>
                  </a:solidFill>
                  <a:latin typeface="Arial" panose="020B0604020202020204" pitchFamily="34" charset="0"/>
                  <a:cs typeface="Arial" panose="020B0604020202020204" pitchFamily="34" charset="0"/>
                </a:rPr>
                <a:t>.</a:t>
              </a:r>
            </a:p>
          </p:txBody>
        </p:sp>
      </p:grpSp>
      <p:grpSp>
        <p:nvGrpSpPr>
          <p:cNvPr id="8" name="Grup 28"/>
          <p:cNvGrpSpPr/>
          <p:nvPr/>
        </p:nvGrpSpPr>
        <p:grpSpPr>
          <a:xfrm>
            <a:off x="-39575" y="3007387"/>
            <a:ext cx="8964488" cy="1228895"/>
            <a:chOff x="-1" y="5455583"/>
            <a:chExt cx="6483756" cy="524984"/>
          </a:xfrm>
          <a:scene3d>
            <a:camera prst="orthographicFront"/>
            <a:lightRig rig="flat" dir="t"/>
          </a:scene3d>
        </p:grpSpPr>
        <p:sp>
          <p:nvSpPr>
            <p:cNvPr id="30" name="Beşgen 29"/>
            <p:cNvSpPr/>
            <p:nvPr/>
          </p:nvSpPr>
          <p:spPr>
            <a:xfrm rot="10800000">
              <a:off x="-1" y="5455583"/>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5347887"/>
                <a:satOff val="-7439"/>
                <a:lumOff val="-2852"/>
                <a:alphaOff val="0"/>
              </a:schemeClr>
            </a:fillRef>
            <a:effectRef idx="2">
              <a:schemeClr val="accent5">
                <a:hueOff val="-5347887"/>
                <a:satOff val="-7439"/>
                <a:lumOff val="-2852"/>
                <a:alphaOff val="0"/>
              </a:schemeClr>
            </a:effectRef>
            <a:fontRef idx="minor">
              <a:schemeClr val="lt1"/>
            </a:fontRef>
          </p:style>
        </p:sp>
        <p:sp>
          <p:nvSpPr>
            <p:cNvPr id="31" name="Beşgen 8"/>
            <p:cNvSpPr/>
            <p:nvPr/>
          </p:nvSpPr>
          <p:spPr>
            <a:xfrm rot="21600000">
              <a:off x="131245" y="5455583"/>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Motivasyonumuzu düşürmememiz için programımızda yapabileceğimizden fazla etkinlik sıralamayalım. </a:t>
              </a:r>
            </a:p>
          </p:txBody>
        </p:sp>
      </p:grpSp>
      <p:grpSp>
        <p:nvGrpSpPr>
          <p:cNvPr id="9" name="Grup 31"/>
          <p:cNvGrpSpPr/>
          <p:nvPr/>
        </p:nvGrpSpPr>
        <p:grpSpPr>
          <a:xfrm>
            <a:off x="-32158" y="3820172"/>
            <a:ext cx="8964488" cy="1228895"/>
            <a:chOff x="-1" y="6137280"/>
            <a:chExt cx="6483756" cy="524984"/>
          </a:xfrm>
          <a:scene3d>
            <a:camera prst="orthographicFront"/>
            <a:lightRig rig="flat" dir="t"/>
          </a:scene3d>
        </p:grpSpPr>
        <p:sp>
          <p:nvSpPr>
            <p:cNvPr id="33" name="Beşgen 32"/>
            <p:cNvSpPr/>
            <p:nvPr/>
          </p:nvSpPr>
          <p:spPr>
            <a:xfrm rot="10800000">
              <a:off x="-1" y="613728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016373"/>
                <a:satOff val="-8368"/>
                <a:lumOff val="-3209"/>
                <a:alphaOff val="0"/>
              </a:schemeClr>
            </a:fillRef>
            <a:effectRef idx="2">
              <a:schemeClr val="accent5">
                <a:hueOff val="-6016373"/>
                <a:satOff val="-8368"/>
                <a:lumOff val="-3209"/>
                <a:alphaOff val="0"/>
              </a:schemeClr>
            </a:effectRef>
            <a:fontRef idx="minor">
              <a:schemeClr val="lt1"/>
            </a:fontRef>
          </p:style>
        </p:sp>
        <p:sp>
          <p:nvSpPr>
            <p:cNvPr id="34" name="Beşgen 10"/>
            <p:cNvSpPr/>
            <p:nvPr/>
          </p:nvSpPr>
          <p:spPr>
            <a:xfrm rot="21600000">
              <a:off x="131245" y="613728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Yatmadan önce bir sonraki gün için neler yapacağımızı tasarlayalım.</a:t>
              </a:r>
            </a:p>
          </p:txBody>
        </p:sp>
      </p:grpSp>
      <p:sp>
        <p:nvSpPr>
          <p:cNvPr id="14346" name="Unvan 1"/>
          <p:cNvSpPr>
            <a:spLocks noGrp="1"/>
          </p:cNvSpPr>
          <p:nvPr>
            <p:ph type="title"/>
          </p:nvPr>
        </p:nvSpPr>
        <p:spPr>
          <a:xfrm>
            <a:off x="419100" y="90488"/>
            <a:ext cx="8229600" cy="920750"/>
          </a:xfrm>
        </p:spPr>
        <p:txBody>
          <a:bodyPr/>
          <a:lstStyle/>
          <a:p>
            <a:r>
              <a:rPr lang="tr-TR" sz="3600" smtClean="0"/>
              <a:t>Zaman Yönetimi Konusunda Öneriler</a:t>
            </a:r>
          </a:p>
        </p:txBody>
      </p:sp>
      <p:grpSp>
        <p:nvGrpSpPr>
          <p:cNvPr id="10" name="Grup 8"/>
          <p:cNvGrpSpPr/>
          <p:nvPr/>
        </p:nvGrpSpPr>
        <p:grpSpPr>
          <a:xfrm>
            <a:off x="-33319" y="4627848"/>
            <a:ext cx="8964488" cy="1228895"/>
            <a:chOff x="-1" y="6818976"/>
            <a:chExt cx="6483756" cy="524984"/>
          </a:xfrm>
          <a:scene3d>
            <a:camera prst="orthographicFront"/>
            <a:lightRig rig="flat" dir="t"/>
          </a:scene3d>
        </p:grpSpPr>
        <p:sp>
          <p:nvSpPr>
            <p:cNvPr id="13" name="Beşgen 12"/>
            <p:cNvSpPr/>
            <p:nvPr/>
          </p:nvSpPr>
          <p:spPr>
            <a:xfrm rot="10800000">
              <a:off x="-1" y="6818976"/>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684859"/>
                <a:satOff val="-9298"/>
                <a:lumOff val="-3565"/>
                <a:alphaOff val="0"/>
              </a:schemeClr>
            </a:fillRef>
            <a:effectRef idx="2">
              <a:schemeClr val="accent5">
                <a:hueOff val="-6684859"/>
                <a:satOff val="-9298"/>
                <a:lumOff val="-3565"/>
                <a:alphaOff val="0"/>
              </a:schemeClr>
            </a:effectRef>
            <a:fontRef idx="minor">
              <a:schemeClr val="lt1"/>
            </a:fontRef>
          </p:style>
        </p:sp>
        <p:sp>
          <p:nvSpPr>
            <p:cNvPr id="14" name="Beşgen 12"/>
            <p:cNvSpPr/>
            <p:nvPr/>
          </p:nvSpPr>
          <p:spPr>
            <a:xfrm rot="21600000">
              <a:off x="131245" y="6818976"/>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	Anımsamamız için not kağıtları, renkli kalemler kullanarak konuyu görsel olarak çekici ve eğlenceli hale getirelim.</a:t>
              </a:r>
            </a:p>
          </p:txBody>
        </p:sp>
      </p:grpSp>
      <p:grpSp>
        <p:nvGrpSpPr>
          <p:cNvPr id="23" name="Grup 9"/>
          <p:cNvGrpSpPr/>
          <p:nvPr/>
        </p:nvGrpSpPr>
        <p:grpSpPr>
          <a:xfrm>
            <a:off x="25902" y="5474088"/>
            <a:ext cx="8912684" cy="1228895"/>
            <a:chOff x="18733" y="7500673"/>
            <a:chExt cx="6446287" cy="524984"/>
          </a:xfrm>
          <a:scene3d>
            <a:camera prst="orthographicFront"/>
            <a:lightRig rig="flat" dir="t"/>
          </a:scene3d>
        </p:grpSpPr>
        <p:sp>
          <p:nvSpPr>
            <p:cNvPr id="12" name="Beşgen 14"/>
            <p:cNvSpPr/>
            <p:nvPr/>
          </p:nvSpPr>
          <p:spPr>
            <a:xfrm rot="21600000">
              <a:off x="149979" y="7500673"/>
              <a:ext cx="6315041"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	Hiçbir şey yapmak istemiyorsak ve hayallere dalıyorsak yalnızca oturup ve bir duvara bakalım, bir zaman sonra zaten sıkılıp ve işimize geri döneriz</a:t>
              </a:r>
              <a:r>
                <a:rPr lang="tr-TR" sz="1400" dirty="0">
                  <a:solidFill>
                    <a:schemeClr val="tx1"/>
                  </a:solidFill>
                </a:rPr>
                <a:t>.</a:t>
              </a:r>
            </a:p>
          </p:txBody>
        </p:sp>
        <p:sp>
          <p:nvSpPr>
            <p:cNvPr id="11" name="Beşgen 10"/>
            <p:cNvSpPr/>
            <p:nvPr/>
          </p:nvSpPr>
          <p:spPr>
            <a:xfrm rot="10800000">
              <a:off x="18733" y="7500673"/>
              <a:ext cx="6446287"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Unvan 1"/>
          <p:cNvSpPr>
            <a:spLocks noGrp="1"/>
          </p:cNvSpPr>
          <p:nvPr>
            <p:ph type="title"/>
          </p:nvPr>
        </p:nvSpPr>
        <p:spPr>
          <a:xfrm>
            <a:off x="0" y="0"/>
            <a:ext cx="8858250" cy="1162050"/>
          </a:xfrm>
        </p:spPr>
        <p:txBody>
          <a:bodyPr/>
          <a:lstStyle/>
          <a:p>
            <a:r>
              <a:rPr lang="tr-TR" smtClean="0"/>
              <a:t>                         </a:t>
            </a:r>
            <a:r>
              <a:rPr lang="tr-TR" sz="3600" smtClean="0"/>
              <a:t>ÇALIŞMA ORTAMINI DÜZENLEME</a:t>
            </a:r>
            <a:r>
              <a:rPr lang="tr-TR" smtClean="0"/>
              <a:t/>
            </a:r>
            <a:br>
              <a:rPr lang="tr-TR" smtClean="0"/>
            </a:br>
            <a:endParaRPr lang="tr-TR" smtClean="0"/>
          </a:p>
        </p:txBody>
      </p:sp>
      <p:sp>
        <p:nvSpPr>
          <p:cNvPr id="15363" name="3 Metin Yer Tutucusu"/>
          <p:cNvSpPr>
            <a:spLocks noGrp="1"/>
          </p:cNvSpPr>
          <p:nvPr>
            <p:ph type="body" sz="half" idx="2"/>
          </p:nvPr>
        </p:nvSpPr>
        <p:spPr>
          <a:xfrm>
            <a:off x="142844" y="1071563"/>
            <a:ext cx="3493052" cy="3725589"/>
          </a:xfrm>
        </p:spPr>
        <p:txBody>
          <a:bodyPr/>
          <a:lstStyle/>
          <a:p>
            <a:r>
              <a:rPr lang="tr-TR" sz="1800" dirty="0" smtClean="0"/>
              <a:t>Her ne kadar herkese tam anlamıyla uyan bir çalışma ortamı modeli ortaya koymak güç olsa da çocuklarımız için; gerekli ders araç gereçlerinin üzerinde bulunduğu uygun yükseklikte bir çalışma masası ile iyi aydınlatılmış, sessiz, düzenli, uygun sıcaklıkta bir ortam sağlamalıyız.</a:t>
            </a:r>
          </a:p>
          <a:p>
            <a:r>
              <a:rPr lang="tr-TR" sz="1800" dirty="0" smtClean="0"/>
              <a:t> </a:t>
            </a:r>
          </a:p>
          <a:p>
            <a:endParaRPr lang="tr-TR" dirty="0" smtClean="0"/>
          </a:p>
        </p:txBody>
      </p:sp>
      <p:graphicFrame>
        <p:nvGraphicFramePr>
          <p:cNvPr id="6" name="5 İçerik Yer Tutucusu"/>
          <p:cNvGraphicFramePr>
            <a:graphicFrameLocks noGrp="1"/>
          </p:cNvGraphicFramePr>
          <p:nvPr>
            <p:ph idx="1"/>
            <p:extLst>
              <p:ext uri="{D42A27DB-BD31-4B8C-83A1-F6EECF244321}">
                <p14:modId xmlns:p14="http://schemas.microsoft.com/office/powerpoint/2010/main" val="946377826"/>
              </p:ext>
            </p:extLst>
          </p:nvPr>
        </p:nvGraphicFramePr>
        <p:xfrm>
          <a:off x="3851920" y="1916832"/>
          <a:ext cx="5149806" cy="4798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6500858"/>
          </a:xfrm>
        </p:spPr>
        <p:txBody>
          <a:bodyPr/>
          <a:lstStyle/>
          <a:p>
            <a:r>
              <a:rPr lang="tr-TR" sz="1100" b="1" dirty="0" smtClean="0">
                <a:latin typeface="Comic Sans MS" pitchFamily="66" charset="0"/>
                <a:cs typeface="Arial" pitchFamily="34" charset="0"/>
              </a:rPr>
              <a:t>Sevgili anneciğim, babacığım; </a:t>
            </a:r>
            <a:br>
              <a:rPr lang="tr-TR" sz="1100" b="1" dirty="0" smtClean="0">
                <a:latin typeface="Comic Sans MS" pitchFamily="66" charset="0"/>
                <a:cs typeface="Arial" pitchFamily="34" charset="0"/>
              </a:rPr>
            </a:br>
            <a:r>
              <a:rPr lang="tr-TR" sz="1100" dirty="0" smtClean="0">
                <a:latin typeface="Comic Sans MS" pitchFamily="66" charset="0"/>
                <a:cs typeface="Arial" pitchFamily="34" charset="0"/>
              </a:rPr>
              <a:t>Bütün duygu ve düşüncelerimi dile getirebilseydim, size şunları söylemek isterdim. Sürekli bir büyüme ve değişme içindeyim. Sizin çocuğunuz olsam da sizden ayrı bir kişilik geliştiriyorum. Beni tanımaya ve anlamaya çalışın.</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Deneme ile öğrenirim. Bana ayak uydurmakta güçlük çekebilirsiniz. Oyunda, arkadaşlıkta ve uğraşlarımda özgürlük tanıyın. Beni her yerde, her zaman koruyup kollamayın. Davranışlarımın sonuçlarını kendim görürsem daha iyi öğrenirim.  Bırakın kendi işimi kendim göreyim. Büyüdüğümü başka nasıl anlarım?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Büyümeyi çok istiyorsam da ara sıra yaşımdan küçük davranmaktan kendimi alamıyorum. Bunu önemsemeyin. Ama siz beni şımartmayın. Hep çocuk kalmak isterim sonra. Her istediğimi elde edemeyeceğimi biliyorum. Ancak siz verdikçe almadan edemiyorum. Bana yerli yersiz söz de vermeyin. Sözünüzü tutamayınca sizlere güvenim azalıyor.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Bana kesin ve kararlı davranmaktan çekinmeyin. Yoldan saptığımı görünce beni sınırlayın. Koyduğunuz kurallar ve yasakların hepsini beğendiğimi söyleyemem. Ancak, hiç kısıtlanmayınca ne yapacağımı şaşırıyorum. Tutarsız davrandığınızı görünce hem bocalıyor, hem de bundan yararlanmadan edemiyorum.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Öğütlerinizden çok davranışlarınızdan etkilendiğimi unutmayın. Beni eğitirken ara sıra yanlışlar yapabilirsiniz. Bunları çabuk unuturum. Ancak birbirinize saygı ve sevginizin azaldığını görmek beni yaralar ve sürekli tedirgin eder.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Çok konuşup çok bağırmayın. Yüksek sesle söylenenleri pek duymam. Yumuşak ve kesin sözler bende daha iyi iz bırakır. "Ben senin yaşında iken..." diye başlayan söylevleri hep kulak ardına atarım.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Küçük yanılgılarımı büyük suçmuş gibi başıma kakmayın. Bana yanılma payı bırakın. Beni, korkutup sindirerek, suçluluk duygusu aşılayarak uslandırmaya çalışmayın. Yaramazlıklarım için beni kötü çocukmuşum gibi yargılamayın. Yanlış davranışım üzerinde durup düzeltin. Ceza vermeden önce beni dinleyin. Suçumu aşmadığı sürece cezama katlanabilirim.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Beni dinleyin. Öğrenmeye en yatkın olduğum anlar, soru sorduğum anlardır. Açıklamalarınız kısa ve özlü olsun. Beni yeteneklerimin üstünde işlere zorlamayın. Ama başarabileceğim işleri yapmamı bekleyin. Bana güvendiğinizi belli edin. Beni destekleyin; hiç değilse çabamı övün. Beni başkalarıyla karşılaştırmayın; umutsuzluğa kapılırım.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Benden yaşımın üstünde olgunluk beklemeyin. Bütün kuralları birden öğretmeye kalkmayın; bana süre tanıyın. Yüzde yüz dürüst davranmadığımı görünce ürkmeyin. Beni köşeye sıkıştırmayın; yalana sığınmak zorunda kalırım. Sizi çok bunaltsam bile soğukkanlılığınızı yitirmeyin. Kızgınlığınızı haklı görebilirim, ama beni aşağılamayın. Hele başkalarının yanında onurumu kırmayın. Unutmayın ki ben de sizi yabancıların önünde güç durumlara düşürebilirim.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Bana haksızlık ettiğinizi anlayınca açıklamaktan çekinmeyin. Özür dileyişiniz size olan sevgimi azaltmaz; tersine, beni size daha çok yaklaştırır. Aslında ben sizleri olduğunuzdan daha iyi görüyorum. Bana kendinizi yanılmaz ve erişilmez göstermeye çabalamayın. Yanıldığınızı görünce üzüntüm büyük olur.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Biliyorum, ara sıra sizi üzüyor, belki de düş kırıklığına uğratıyorum. Bana verdikleriniz yanında benden istediklerinizin çok olmadığını da biliyorum. Yukarıda sıraladığım istekler size çok geldiyse birçoğundan vazgeçebilirim; yeter ki beni ben olarak seveceğinize olan inancım sarsılmasın</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Benden "Örnek çocuk" olmamı istemezseniz, ben de sizden kusursuz ana-baba olmanızı beklemem. Sevecen ve anlayışlı olmanız bana yeter.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Sizin çocuğunuz olarak doğmak elimde değildi. Ama seçme hakkım olsaydı, sizden başka kimsenin çocuğu olmak istemezdim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Sevgiler,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Çocuğunuz…</a:t>
            </a:r>
            <a:br>
              <a:rPr lang="tr-TR" sz="1100" dirty="0" smtClean="0">
                <a:latin typeface="Comic Sans MS" pitchFamily="66" charset="0"/>
                <a:cs typeface="Arial" pitchFamily="34" charset="0"/>
              </a:rPr>
            </a:br>
            <a:r>
              <a:rPr lang="tr-TR" sz="1100" b="1" dirty="0" smtClean="0"/>
              <a:t>PULSUZ DİLEKÇE</a:t>
            </a:r>
            <a:endParaRPr lang="tr-TR"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71472" y="3643314"/>
            <a:ext cx="8229600" cy="2286016"/>
          </a:xfrm>
        </p:spPr>
        <p:txBody>
          <a:bodyPr/>
          <a:lstStyle/>
          <a:p>
            <a:pPr algn="just"/>
            <a:r>
              <a:rPr lang="tr-TR"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çocuğu</a:t>
            </a:r>
            <a:r>
              <a:rPr lang="en-US" sz="3400" b="1" i="1" dirty="0" smtClean="0">
                <a:solidFill>
                  <a:srgbClr val="FF0000"/>
                </a:solidFill>
              </a:rPr>
              <a:t> </a:t>
            </a:r>
            <a:r>
              <a:rPr lang="en-US" sz="3400" b="1" i="1" dirty="0" err="1" smtClean="0">
                <a:solidFill>
                  <a:srgbClr val="FF0000"/>
                </a:solidFill>
              </a:rPr>
              <a:t>yetiştirmek</a:t>
            </a:r>
            <a:r>
              <a:rPr lang="en-US" sz="3400" b="1" i="1" dirty="0" smtClean="0">
                <a:solidFill>
                  <a:srgbClr val="FF0000"/>
                </a:solidFill>
              </a:rPr>
              <a:t> </a:t>
            </a:r>
            <a:r>
              <a:rPr lang="en-US" sz="3400" b="1" i="1" dirty="0" err="1" smtClean="0">
                <a:solidFill>
                  <a:srgbClr val="FF0000"/>
                </a:solidFill>
              </a:rPr>
              <a:t>ve</a:t>
            </a:r>
            <a:r>
              <a:rPr lang="en-US" sz="3400" b="1" i="1" dirty="0" smtClean="0">
                <a:solidFill>
                  <a:srgbClr val="FF0000"/>
                </a:solidFill>
              </a:rPr>
              <a:t> </a:t>
            </a:r>
            <a:r>
              <a:rPr lang="en-US" sz="3400" b="1" i="1" dirty="0" err="1" smtClean="0">
                <a:solidFill>
                  <a:srgbClr val="FF0000"/>
                </a:solidFill>
              </a:rPr>
              <a:t>topluma</a:t>
            </a:r>
            <a:r>
              <a:rPr lang="en-US" sz="3400" b="1" i="1" dirty="0" smtClean="0">
                <a:solidFill>
                  <a:srgbClr val="FF0000"/>
                </a:solidFill>
              </a:rPr>
              <a:t> </a:t>
            </a:r>
            <a:r>
              <a:rPr lang="en-US" sz="3400" b="1" i="1" dirty="0" err="1" smtClean="0">
                <a:solidFill>
                  <a:srgbClr val="FF0000"/>
                </a:solidFill>
              </a:rPr>
              <a:t>yararlı</a:t>
            </a:r>
            <a:r>
              <a:rPr lang="en-US"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birey</a:t>
            </a:r>
            <a:r>
              <a:rPr lang="en-US" sz="3400" b="1" i="1" dirty="0" smtClean="0">
                <a:solidFill>
                  <a:srgbClr val="FF0000"/>
                </a:solidFill>
              </a:rPr>
              <a:t> </a:t>
            </a:r>
            <a:r>
              <a:rPr lang="en-US" sz="3400" b="1" i="1" dirty="0" err="1" smtClean="0">
                <a:solidFill>
                  <a:srgbClr val="FF0000"/>
                </a:solidFill>
              </a:rPr>
              <a:t>haline</a:t>
            </a:r>
            <a:r>
              <a:rPr lang="en-US" sz="3400" b="1" i="1" dirty="0" smtClean="0">
                <a:solidFill>
                  <a:srgbClr val="FF0000"/>
                </a:solidFill>
              </a:rPr>
              <a:t> </a:t>
            </a:r>
            <a:r>
              <a:rPr lang="en-US" sz="3400" b="1" i="1" dirty="0" err="1" smtClean="0">
                <a:solidFill>
                  <a:srgbClr val="FF0000"/>
                </a:solidFill>
              </a:rPr>
              <a:t>getirmek</a:t>
            </a:r>
            <a:r>
              <a:rPr lang="en-US" sz="3400" b="1" i="1" dirty="0" smtClean="0">
                <a:solidFill>
                  <a:srgbClr val="FF0000"/>
                </a:solidFill>
              </a:rPr>
              <a:t>, </a:t>
            </a:r>
            <a:r>
              <a:rPr lang="en-US" sz="3400" b="1" i="1" dirty="0" err="1" smtClean="0">
                <a:solidFill>
                  <a:srgbClr val="FF0000"/>
                </a:solidFill>
              </a:rPr>
              <a:t>kısaca</a:t>
            </a:r>
            <a:r>
              <a:rPr lang="en-US" sz="3400" b="1" i="1" dirty="0" smtClean="0">
                <a:solidFill>
                  <a:srgbClr val="FF0000"/>
                </a:solidFill>
              </a:rPr>
              <a:t> </a:t>
            </a:r>
            <a:r>
              <a:rPr lang="en-US" sz="3400" b="1" i="1" dirty="0" err="1" smtClean="0">
                <a:solidFill>
                  <a:srgbClr val="FF0000"/>
                </a:solidFill>
              </a:rPr>
              <a:t>anne</a:t>
            </a:r>
            <a:r>
              <a:rPr lang="en-US" sz="3400" b="1" i="1" dirty="0" smtClean="0">
                <a:solidFill>
                  <a:srgbClr val="FF0000"/>
                </a:solidFill>
              </a:rPr>
              <a:t> </a:t>
            </a:r>
            <a:r>
              <a:rPr lang="en-US" sz="3400" b="1" i="1" dirty="0" err="1" smtClean="0">
                <a:solidFill>
                  <a:srgbClr val="FF0000"/>
                </a:solidFill>
              </a:rPr>
              <a:t>baba</a:t>
            </a:r>
            <a:r>
              <a:rPr lang="en-US" sz="3400" b="1" i="1" dirty="0" smtClean="0">
                <a:solidFill>
                  <a:srgbClr val="FF0000"/>
                </a:solidFill>
              </a:rPr>
              <a:t> </a:t>
            </a:r>
            <a:r>
              <a:rPr lang="en-US" sz="3400" b="1" i="1" dirty="0" err="1" smtClean="0">
                <a:solidFill>
                  <a:srgbClr val="FF0000"/>
                </a:solidFill>
              </a:rPr>
              <a:t>olmak</a:t>
            </a:r>
            <a:r>
              <a:rPr lang="en-US" sz="3400" b="1" i="1" dirty="0" smtClean="0">
                <a:solidFill>
                  <a:srgbClr val="FF0000"/>
                </a:solidFill>
              </a:rPr>
              <a:t>,</a:t>
            </a:r>
            <a:r>
              <a:rPr lang="tr-TR" sz="3400" b="1" i="1" dirty="0" smtClean="0">
                <a:solidFill>
                  <a:srgbClr val="FF0000"/>
                </a:solidFill>
              </a:rPr>
              <a:t> </a:t>
            </a:r>
            <a:r>
              <a:rPr lang="en-US" sz="3400" b="1" i="1" dirty="0" err="1" smtClean="0">
                <a:solidFill>
                  <a:srgbClr val="FF0000"/>
                </a:solidFill>
              </a:rPr>
              <a:t>başlı</a:t>
            </a:r>
            <a:r>
              <a:rPr lang="en-US" sz="3400" b="1" i="1" dirty="0" smtClean="0">
                <a:solidFill>
                  <a:srgbClr val="FF0000"/>
                </a:solidFill>
              </a:rPr>
              <a:t> </a:t>
            </a:r>
            <a:r>
              <a:rPr lang="en-US" sz="3400" b="1" i="1" dirty="0" err="1" smtClean="0">
                <a:solidFill>
                  <a:srgbClr val="FF0000"/>
                </a:solidFill>
              </a:rPr>
              <a:t>başına</a:t>
            </a:r>
            <a:r>
              <a:rPr lang="en-US" sz="3400" b="1" i="1" dirty="0" smtClean="0">
                <a:solidFill>
                  <a:srgbClr val="FF0000"/>
                </a:solidFill>
              </a:rPr>
              <a:t> </a:t>
            </a:r>
            <a:r>
              <a:rPr lang="en-US" sz="3400" b="1" i="1" dirty="0" err="1" smtClean="0">
                <a:solidFill>
                  <a:srgbClr val="FF0000"/>
                </a:solidFill>
              </a:rPr>
              <a:t>tebrik</a:t>
            </a:r>
            <a:r>
              <a:rPr lang="en-US" sz="3400" b="1" i="1" dirty="0" smtClean="0">
                <a:solidFill>
                  <a:srgbClr val="FF0000"/>
                </a:solidFill>
              </a:rPr>
              <a:t> </a:t>
            </a:r>
            <a:r>
              <a:rPr lang="en-US" sz="3400" b="1" i="1" dirty="0" err="1" smtClean="0">
                <a:solidFill>
                  <a:srgbClr val="FF0000"/>
                </a:solidFill>
              </a:rPr>
              <a:t>edilmesi</a:t>
            </a:r>
            <a:r>
              <a:rPr lang="en-US" sz="3400" b="1" i="1" dirty="0" smtClean="0">
                <a:solidFill>
                  <a:srgbClr val="FF0000"/>
                </a:solidFill>
              </a:rPr>
              <a:t> </a:t>
            </a:r>
            <a:r>
              <a:rPr lang="en-US" sz="3400" b="1" i="1" dirty="0" err="1" smtClean="0">
                <a:solidFill>
                  <a:srgbClr val="FF0000"/>
                </a:solidFill>
              </a:rPr>
              <a:t>gereken</a:t>
            </a:r>
            <a:r>
              <a:rPr lang="en-US"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durumdur</a:t>
            </a:r>
            <a:r>
              <a:rPr lang="en-US" sz="3400" b="1" i="1" dirty="0" smtClean="0">
                <a:solidFill>
                  <a:srgbClr val="FF0000"/>
                </a:solidFill>
              </a:rPr>
              <a:t>…</a:t>
            </a:r>
            <a:endParaRPr lang="tr-TR" sz="3400" dirty="0">
              <a:solidFill>
                <a:srgbClr val="FF0000"/>
              </a:solidFill>
            </a:endParaRPr>
          </a:p>
        </p:txBody>
      </p:sp>
      <p:sp>
        <p:nvSpPr>
          <p:cNvPr id="4099" name="İçerik Yer Tutucusu 2"/>
          <p:cNvSpPr>
            <a:spLocks noGrp="1"/>
          </p:cNvSpPr>
          <p:nvPr>
            <p:ph idx="1"/>
          </p:nvPr>
        </p:nvSpPr>
        <p:spPr>
          <a:xfrm>
            <a:off x="571472" y="1"/>
            <a:ext cx="8229600" cy="928669"/>
          </a:xfrm>
        </p:spPr>
        <p:txBody>
          <a:bodyPr/>
          <a:lstStyle/>
          <a:p>
            <a:pPr algn="ctr">
              <a:buNone/>
            </a:pPr>
            <a:r>
              <a:rPr lang="tr-TR" sz="2800" dirty="0" smtClean="0"/>
              <a:t>SINAVLAR SADECE OKULDAKİ</a:t>
            </a:r>
          </a:p>
          <a:p>
            <a:pPr algn="ctr">
              <a:buNone/>
            </a:pPr>
            <a:r>
              <a:rPr lang="tr-TR" sz="2800" dirty="0" smtClean="0"/>
              <a:t>BAŞARI DÜZEYİNİ TESPİT EDER!</a:t>
            </a:r>
          </a:p>
        </p:txBody>
      </p:sp>
      <p:sp>
        <p:nvSpPr>
          <p:cNvPr id="4" name="Unvan 1"/>
          <p:cNvSpPr txBox="1">
            <a:spLocks/>
          </p:cNvSpPr>
          <p:nvPr/>
        </p:nvSpPr>
        <p:spPr bwMode="auto">
          <a:xfrm>
            <a:off x="500034" y="1428736"/>
            <a:ext cx="8229600" cy="2286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tr-TR" sz="3200" dirty="0" smtClean="0"/>
              <a:t>Sınav, çocuklarımızın kişilik özelliklerini, zekâsını, ailemizin başarılı olup olmadığını belirleyen bir araç değildir.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1" u="none" strike="noStrike" kern="1200" cap="none" spc="0" normalizeH="0" baseline="0" noProof="0" dirty="0" smtClean="0">
                <a:ln>
                  <a:noFill/>
                </a:ln>
                <a:solidFill>
                  <a:schemeClr val="tx1"/>
                </a:solidFill>
                <a:effectLst/>
                <a:uLnTx/>
                <a:uFillTx/>
                <a:latin typeface="+mj-lt"/>
                <a:ea typeface="+mj-ea"/>
                <a:cs typeface="+mj-cs"/>
              </a:rPr>
              <a:t> </a:t>
            </a:r>
            <a:endParaRPr kumimoji="0" lang="tr-TR"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9" name="İçerik Yer Tutucusu 2"/>
          <p:cNvSpPr>
            <a:spLocks noGrp="1"/>
          </p:cNvSpPr>
          <p:nvPr>
            <p:ph idx="1"/>
          </p:nvPr>
        </p:nvSpPr>
        <p:spPr>
          <a:xfrm>
            <a:off x="571472" y="1"/>
            <a:ext cx="8229600" cy="928669"/>
          </a:xfrm>
        </p:spPr>
        <p:txBody>
          <a:bodyPr/>
          <a:lstStyle/>
          <a:p>
            <a:pPr algn="ctr">
              <a:buNone/>
            </a:pPr>
            <a:r>
              <a:rPr lang="tr-TR" sz="2800" dirty="0" smtClean="0"/>
              <a:t>ÇOCUKLARIMIZLA KURACAĞIMIZ OLUMLU İLİŞKİLER ONLARA BAŞARININ YOLUNU AÇACAKTIR!</a:t>
            </a:r>
          </a:p>
        </p:txBody>
      </p:sp>
      <p:sp>
        <p:nvSpPr>
          <p:cNvPr id="6" name="5 Dikdörtgen"/>
          <p:cNvSpPr/>
          <p:nvPr/>
        </p:nvSpPr>
        <p:spPr>
          <a:xfrm>
            <a:off x="1428728" y="2928934"/>
            <a:ext cx="6357982" cy="2015936"/>
          </a:xfrm>
          <a:prstGeom prst="rect">
            <a:avLst/>
          </a:prstGeom>
        </p:spPr>
        <p:txBody>
          <a:bodyPr wrap="square">
            <a:spAutoFit/>
          </a:bodyPr>
          <a:lstStyle/>
          <a:p>
            <a:pPr indent="712788" algn="just"/>
            <a:r>
              <a:rPr lang="tr-TR" sz="2500" dirty="0" smtClean="0">
                <a:latin typeface="Bookman Old Style" pitchFamily="18" charset="0"/>
                <a:cs typeface="Andalus" pitchFamily="18" charset="-78"/>
              </a:rPr>
              <a:t>Bir sınava hazırlık sürecinde bilmemiz ve uygulamamız gereken ayrıntıların yer aldığı bu kitapçığın bizler için yol gösterici olacağına inanıyoruz.</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1143000"/>
          </a:xfrm>
        </p:spPr>
        <p:txBody>
          <a:bodyPr/>
          <a:lstStyle/>
          <a:p>
            <a:r>
              <a:rPr kumimoji="0" lang="tr-TR" sz="3200" b="1" i="0" u="none" strike="noStrike" cap="none" normalizeH="0" baseline="0" dirty="0" smtClean="0">
                <a:ln>
                  <a:noFill/>
                </a:ln>
                <a:solidFill>
                  <a:schemeClr val="tx1"/>
                </a:solidFill>
                <a:effectLst/>
                <a:latin typeface="Arial"/>
                <a:ea typeface="Calibri" pitchFamily="34" charset="0"/>
                <a:cs typeface="Arial" pitchFamily="34" charset="0"/>
              </a:rPr>
              <a:t>Ç</a:t>
            </a:r>
            <a: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OCUKLARIMIZLA</a:t>
            </a:r>
            <a:b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br>
            <a: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İLİŞKİLERİMİZ</a:t>
            </a:r>
            <a:endParaRPr lang="tr-TR" sz="3200" dirty="0" smtClean="0"/>
          </a:p>
        </p:txBody>
      </p:sp>
      <p:sp>
        <p:nvSpPr>
          <p:cNvPr id="4099" name="İçerik Yer Tutucusu 2"/>
          <p:cNvSpPr>
            <a:spLocks noGrp="1"/>
          </p:cNvSpPr>
          <p:nvPr>
            <p:ph idx="1"/>
          </p:nvPr>
        </p:nvSpPr>
        <p:spPr>
          <a:xfrm>
            <a:off x="500034" y="1643050"/>
            <a:ext cx="8358246" cy="4357718"/>
          </a:xfrm>
        </p:spPr>
        <p:txBody>
          <a:bodyPr/>
          <a:lstStyle/>
          <a:p>
            <a:r>
              <a:rPr lang="tr-TR" dirty="0" smtClean="0"/>
              <a:t>Biz anne babaların, çocuklarıyla kurduğu ilişkiler, onların gelişimlerini (duygusal, sosyal, bilişsel gelişim alanlarında) olumlu ya da olumsuz yönde etkiler. </a:t>
            </a:r>
          </a:p>
          <a:p>
            <a:r>
              <a:rPr lang="tr-TR" dirty="0" smtClean="0"/>
              <a:t>Çocuklarımızla kuracağımız olumlu ilişkiler, onların özgüvenli, sorumluluk sahibi, kendi kendine yeten, başarılı bireyler olmalarını sağlar.</a:t>
            </a:r>
          </a:p>
          <a:p>
            <a:endParaRPr lang="tr-TR" sz="25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3 Dikdörtgen"/>
          <p:cNvSpPr/>
          <p:nvPr/>
        </p:nvSpPr>
        <p:spPr>
          <a:xfrm>
            <a:off x="857224" y="214290"/>
            <a:ext cx="7358114" cy="461665"/>
          </a:xfrm>
          <a:prstGeom prst="rect">
            <a:avLst/>
          </a:prstGeom>
        </p:spPr>
        <p:txBody>
          <a:bodyPr wrap="square">
            <a:spAutoFit/>
          </a:bodyPr>
          <a:lstStyle/>
          <a:p>
            <a:r>
              <a:rPr lang="tr-TR" sz="2400" b="1" i="1" dirty="0" smtClean="0"/>
              <a:t>Anne- baba çocuk ilişkisini geliştirmek için;</a:t>
            </a:r>
            <a:endParaRPr lang="tr-TR" sz="2400" dirty="0" smtClean="0"/>
          </a:p>
        </p:txBody>
      </p:sp>
      <p:pic>
        <p:nvPicPr>
          <p:cNvPr id="1026" name="Diyagram 15"/>
          <p:cNvPicPr>
            <a:picLocks noChangeArrowheads="1"/>
          </p:cNvPicPr>
          <p:nvPr/>
        </p:nvPicPr>
        <p:blipFill>
          <a:blip r:embed="rId4" cstate="print"/>
          <a:srcRect t="-4268" b="-4652"/>
          <a:stretch>
            <a:fillRect/>
          </a:stretch>
        </p:blipFill>
        <p:spPr bwMode="auto">
          <a:xfrm>
            <a:off x="142844" y="857232"/>
            <a:ext cx="8858312" cy="6000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3 Dikdörtgen"/>
          <p:cNvSpPr/>
          <p:nvPr/>
        </p:nvSpPr>
        <p:spPr>
          <a:xfrm>
            <a:off x="857224" y="214290"/>
            <a:ext cx="7358114" cy="461665"/>
          </a:xfrm>
          <a:prstGeom prst="rect">
            <a:avLst/>
          </a:prstGeom>
        </p:spPr>
        <p:txBody>
          <a:bodyPr wrap="square">
            <a:spAutoFit/>
          </a:bodyPr>
          <a:lstStyle/>
          <a:p>
            <a:r>
              <a:rPr lang="tr-TR" sz="2400" b="1" i="1" dirty="0" smtClean="0"/>
              <a:t>Anne- baba çocuk ilişkisini geliştirmek için;</a:t>
            </a:r>
            <a:endParaRPr lang="tr-TR" sz="2400" dirty="0" smtClean="0"/>
          </a:p>
        </p:txBody>
      </p:sp>
      <p:sp>
        <p:nvSpPr>
          <p:cNvPr id="3073" name="Rectangle 1"/>
          <p:cNvSpPr>
            <a:spLocks noChangeArrowheads="1"/>
          </p:cNvSpPr>
          <p:nvPr/>
        </p:nvSpPr>
        <p:spPr bwMode="auto">
          <a:xfrm>
            <a:off x="0" y="981802"/>
            <a:ext cx="91440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5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fizyolojik (yeme, içme, nefes alma vb.) güvenlik (barınma, korunma vb.) ait olma ve sevgi (sosyal ihtiyaçlar, arkadaşlık, aile) değer ihtiyaçları (saygı,  güven, başarı vb.) ve kendini gerçekleştirme (problem çözme becerileri, özgür olma vb.) gibi ihtiyaçları vardır.</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Diyagram 7"/>
          <p:cNvPicPr>
            <a:picLocks noChangeArrowheads="1"/>
          </p:cNvPicPr>
          <p:nvPr/>
        </p:nvPicPr>
        <p:blipFill>
          <a:blip r:embed="rId4" cstate="print"/>
          <a:srcRect t="-2473" b="-230"/>
          <a:stretch>
            <a:fillRect/>
          </a:stretch>
        </p:blipFill>
        <p:spPr bwMode="auto">
          <a:xfrm>
            <a:off x="285720" y="2357430"/>
            <a:ext cx="3573493" cy="3714776"/>
          </a:xfrm>
          <a:prstGeom prst="rect">
            <a:avLst/>
          </a:prstGeom>
          <a:noFill/>
          <a:ln w="9525">
            <a:noFill/>
            <a:miter lim="800000"/>
            <a:headEnd/>
            <a:tailEnd/>
          </a:ln>
        </p:spPr>
      </p:pic>
      <p:sp>
        <p:nvSpPr>
          <p:cNvPr id="3075" name="Rectangle 3"/>
          <p:cNvSpPr>
            <a:spLocks noChangeArrowheads="1"/>
          </p:cNvSpPr>
          <p:nvPr/>
        </p:nvSpPr>
        <p:spPr bwMode="auto">
          <a:xfrm>
            <a:off x="4143372" y="2143116"/>
            <a:ext cx="4786346" cy="71438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Çocuğumuzun kendisine ait hakları, kişilik özellikleri, davranışları olduğunu unutmayalım …</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076" name="Rectangle 4"/>
          <p:cNvSpPr>
            <a:spLocks noChangeArrowheads="1"/>
          </p:cNvSpPr>
          <p:nvPr/>
        </p:nvSpPr>
        <p:spPr bwMode="auto">
          <a:xfrm>
            <a:off x="4143372" y="3429000"/>
            <a:ext cx="4767253" cy="785818"/>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cs typeface="Arial" pitchFamily="34" charset="0"/>
              </a:rPr>
              <a:t>	Her çocuğun farklı özelliklere sahip olduğunu unutmayalım ve</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 </a:t>
            </a:r>
            <a:r>
              <a:rPr kumimoji="0" lang="tr-TR" sz="1500" b="1" i="0" u="none" strike="noStrike" cap="none" normalizeH="0" baseline="0" dirty="0" smtClean="0">
                <a:ln>
                  <a:noFill/>
                </a:ln>
                <a:solidFill>
                  <a:schemeClr val="tx1"/>
                </a:solidFill>
                <a:effectLst/>
                <a:latin typeface="Comic Sans MS" pitchFamily="66" charset="0"/>
                <a:cs typeface="Arial" pitchFamily="34" charset="0"/>
              </a:rPr>
              <a:t>onları birbiri ile  asla kıyaslamayalım</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077" name="Rectangle 5"/>
          <p:cNvSpPr>
            <a:spLocks noChangeArrowheads="1"/>
          </p:cNvSpPr>
          <p:nvPr/>
        </p:nvSpPr>
        <p:spPr bwMode="auto">
          <a:xfrm>
            <a:off x="4214810" y="4929198"/>
            <a:ext cx="4695815" cy="857256"/>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1" u="none" strike="noStrike" cap="none" normalizeH="0" baseline="0" dirty="0" smtClean="0">
                <a:ln>
                  <a:noFill/>
                </a:ln>
                <a:solidFill>
                  <a:schemeClr val="tx1"/>
                </a:solidFill>
                <a:effectLst/>
                <a:latin typeface="Comic Sans MS" pitchFamily="66" charset="0"/>
                <a:cs typeface="Arial" pitchFamily="34" charset="0"/>
              </a:rPr>
              <a:t>	İlgi duydukları alanlarda destekleyelim, becerilerini geliştirmelerine fırsatlar sunalım…</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1000108"/>
          </a:xfrm>
        </p:spPr>
        <p:txBody>
          <a:bodyPr/>
          <a:lstStyle/>
          <a:p>
            <a:r>
              <a:rPr lang="en-US" sz="3100" b="1" dirty="0" smtClean="0"/>
              <a:t>ÇOCUKLARIMIZI</a:t>
            </a:r>
            <a:r>
              <a:rPr lang="tr-TR" sz="3100" b="1" dirty="0" smtClean="0"/>
              <a:t/>
            </a:r>
            <a:br>
              <a:rPr lang="tr-TR" sz="3100" b="1" dirty="0" smtClean="0"/>
            </a:br>
            <a:r>
              <a:rPr lang="en-US" sz="3100" b="1" dirty="0" smtClean="0"/>
              <a:t>TANIYALIM</a:t>
            </a:r>
            <a:endParaRPr lang="tr-TR" sz="3100" dirty="0"/>
          </a:p>
        </p:txBody>
      </p:sp>
      <p:sp>
        <p:nvSpPr>
          <p:cNvPr id="4099" name="İçerik Yer Tutucusu 2"/>
          <p:cNvSpPr>
            <a:spLocks noGrp="1"/>
          </p:cNvSpPr>
          <p:nvPr>
            <p:ph idx="1"/>
          </p:nvPr>
        </p:nvSpPr>
        <p:spPr>
          <a:xfrm>
            <a:off x="357158" y="1000108"/>
            <a:ext cx="8501122" cy="1643074"/>
          </a:xfrm>
        </p:spPr>
        <p:txBody>
          <a:bodyPr/>
          <a:lstStyle/>
          <a:p>
            <a:pPr marL="0" indent="712788">
              <a:buNone/>
            </a:pPr>
            <a:r>
              <a:rPr lang="tr-TR" sz="2400" dirty="0" smtClean="0"/>
              <a:t>Çocuklarımızın doğumdan itibaren bireysel özelliklerini bilir ve takip ederiz. Büyüme / gelişme sürecinde, eğitim hayatında, sosyalleşmesinde, vb. farklı yaşam alanlarında da iyi tanıyarak, gerektiğinde yönlendirmeler yapmalıyız.</a:t>
            </a:r>
          </a:p>
        </p:txBody>
      </p:sp>
      <p:sp>
        <p:nvSpPr>
          <p:cNvPr id="2050" name="Rectangle 2"/>
          <p:cNvSpPr>
            <a:spLocks noChangeArrowheads="1"/>
          </p:cNvSpPr>
          <p:nvPr/>
        </p:nvSpPr>
        <p:spPr bwMode="auto">
          <a:xfrm>
            <a:off x="285720" y="2571744"/>
            <a:ext cx="8643998" cy="428628"/>
          </a:xfrm>
          <a:prstGeom prst="rect">
            <a:avLst/>
          </a:prstGeom>
          <a:solidFill>
            <a:srgbClr val="FFFFFF"/>
          </a:solidFill>
          <a:ln w="63500" cmpd="thickThin">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R="0" lvl="0" indent="712788" algn="l" defTabSz="914400" rtl="0" eaLnBrk="1" fontAlgn="base" latinLnBrk="0" hangingPunct="1">
              <a:lnSpc>
                <a:spcPct val="100000"/>
              </a:lnSpc>
              <a:spcBef>
                <a:spcPct val="0"/>
              </a:spcBef>
              <a:spcAft>
                <a:spcPct val="0"/>
              </a:spcAft>
              <a:buClrTx/>
              <a:buSzTx/>
              <a:buFontTx/>
              <a:buNone/>
              <a:tabLst/>
            </a:pPr>
            <a:r>
              <a:rPr kumimoji="0" lang="tr-TR" sz="1500" i="1" u="none" strike="noStrike" cap="none" normalizeH="0" baseline="0" dirty="0" smtClean="0">
                <a:ln>
                  <a:noFill/>
                </a:ln>
                <a:solidFill>
                  <a:schemeClr val="tx1"/>
                </a:solidFill>
                <a:effectLst/>
                <a:latin typeface="Levenim MT" pitchFamily="2" charset="-79"/>
                <a:cs typeface="Levenim MT" pitchFamily="2" charset="-79"/>
              </a:rPr>
              <a:t>Ç</a:t>
            </a:r>
            <a:r>
              <a:rPr kumimoji="0" lang="tr-TR" sz="1500" i="0" u="none" strike="noStrike" cap="none" normalizeH="0" baseline="0" dirty="0" smtClean="0">
                <a:ln>
                  <a:noFill/>
                </a:ln>
                <a:solidFill>
                  <a:schemeClr val="tx1"/>
                </a:solidFill>
                <a:effectLst/>
                <a:latin typeface="Bookman Old Style" pitchFamily="18" charset="0"/>
                <a:cs typeface="Levenim MT" pitchFamily="2" charset="-79"/>
              </a:rPr>
              <a:t>ocuklarımızı rahatsız etmeyecek şekilde, özgüvenlerini</a:t>
            </a:r>
            <a:r>
              <a:rPr kumimoji="0" lang="tr-TR" sz="1500" i="1" u="none" strike="noStrike" cap="none" normalizeH="0" baseline="0" dirty="0" smtClean="0">
                <a:ln>
                  <a:noFill/>
                </a:ln>
                <a:solidFill>
                  <a:schemeClr val="tx1"/>
                </a:solidFill>
                <a:effectLst/>
                <a:latin typeface="Bookman Old Style" pitchFamily="18" charset="0"/>
                <a:cs typeface="Levenim MT" pitchFamily="2" charset="-79"/>
              </a:rPr>
              <a:t> </a:t>
            </a:r>
            <a:r>
              <a:rPr kumimoji="0" lang="tr-TR" sz="1500" i="0" u="none" strike="noStrike" cap="none" normalizeH="0" baseline="0" dirty="0" smtClean="0">
                <a:ln>
                  <a:noFill/>
                </a:ln>
                <a:solidFill>
                  <a:schemeClr val="tx1"/>
                </a:solidFill>
                <a:effectLst/>
                <a:latin typeface="Bookman Old Style" pitchFamily="18" charset="0"/>
                <a:cs typeface="Levenim MT" pitchFamily="2" charset="-79"/>
              </a:rPr>
              <a:t>sarsmadan kontrol edelim.</a:t>
            </a:r>
          </a:p>
        </p:txBody>
      </p:sp>
      <p:pic>
        <p:nvPicPr>
          <p:cNvPr id="2051" name="Diyagram 21"/>
          <p:cNvPicPr>
            <a:picLocks noChangeArrowheads="1"/>
          </p:cNvPicPr>
          <p:nvPr/>
        </p:nvPicPr>
        <p:blipFill>
          <a:blip r:embed="rId4" cstate="print"/>
          <a:srcRect b="-21"/>
          <a:stretch>
            <a:fillRect/>
          </a:stretch>
        </p:blipFill>
        <p:spPr bwMode="auto">
          <a:xfrm>
            <a:off x="0" y="2996952"/>
            <a:ext cx="9144000"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3200" b="1" dirty="0" smtClean="0"/>
              <a:t>ANNE</a:t>
            </a:r>
            <a:r>
              <a:rPr lang="tr-TR" sz="3200" b="1" dirty="0" smtClean="0"/>
              <a:t>-</a:t>
            </a:r>
            <a:r>
              <a:rPr lang="en-US" sz="3200" b="1" dirty="0" smtClean="0"/>
              <a:t>BABA TUTUMLARI</a:t>
            </a:r>
            <a:endParaRPr lang="tr-TR" sz="3200" dirty="0"/>
          </a:p>
        </p:txBody>
      </p:sp>
      <p:sp>
        <p:nvSpPr>
          <p:cNvPr id="4" name="3 İçerik Yer Tutucusu"/>
          <p:cNvSpPr>
            <a:spLocks noGrp="1"/>
          </p:cNvSpPr>
          <p:nvPr>
            <p:ph idx="1"/>
          </p:nvPr>
        </p:nvSpPr>
        <p:spPr>
          <a:xfrm>
            <a:off x="428596" y="928671"/>
            <a:ext cx="8229600" cy="357190"/>
          </a:xfrm>
        </p:spPr>
        <p:txBody>
          <a:bodyPr/>
          <a:lstStyle/>
          <a:p>
            <a:pPr>
              <a:buNone/>
            </a:pPr>
            <a:r>
              <a:rPr lang="tr-TR" sz="2200" dirty="0" smtClean="0"/>
              <a:t>Çocuklarımıza yönelik tutumlarımızı 4 temel başlıkta toplayabiliriz;</a:t>
            </a:r>
          </a:p>
          <a:p>
            <a:endParaRPr lang="tr-TR" dirty="0"/>
          </a:p>
        </p:txBody>
      </p:sp>
      <p:sp>
        <p:nvSpPr>
          <p:cNvPr id="5" name="3 İçerik Yer Tutucusu"/>
          <p:cNvSpPr txBox="1">
            <a:spLocks/>
          </p:cNvSpPr>
          <p:nvPr/>
        </p:nvSpPr>
        <p:spPr bwMode="auto">
          <a:xfrm>
            <a:off x="3857620" y="1428736"/>
            <a:ext cx="4943452" cy="2357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1.Baskıcı ve Otoriter Tutum:</a:t>
            </a:r>
            <a:r>
              <a:rPr lang="tr-TR" dirty="0" smtClean="0"/>
              <a:t> Anne-babaların çocuk üzerinde güç kullanması, isteklerini çocuklarına zorla yaptırmasıdır. </a:t>
            </a:r>
          </a:p>
          <a:p>
            <a:r>
              <a:rPr lang="tr-TR" dirty="0" smtClean="0"/>
              <a:t>Güven duymamak, en bilinen konularda bile akıl vermek, bağırmak, tehdit etmek, uzun süre küsmek, ceza vermek, maddi ödüller aracılığıyla iş yaptırmak baskıcı ve otoriter tutum yöntemleridir.</a:t>
            </a:r>
          </a:p>
        </p:txBody>
      </p:sp>
      <p:pic>
        <p:nvPicPr>
          <p:cNvPr id="3074" name="Resim 1" descr="C:\Users\FEYZAE\Desktop\Yeni klasör\PicsArt_1420628010270.jpg"/>
          <p:cNvPicPr>
            <a:picLocks noChangeArrowheads="1"/>
          </p:cNvPicPr>
          <p:nvPr/>
        </p:nvPicPr>
        <p:blipFill>
          <a:blip r:embed="rId4" cstate="print"/>
          <a:srcRect/>
          <a:stretch>
            <a:fillRect/>
          </a:stretch>
        </p:blipFill>
        <p:spPr bwMode="auto">
          <a:xfrm>
            <a:off x="0" y="1357298"/>
            <a:ext cx="3929058" cy="2286016"/>
          </a:xfrm>
          <a:prstGeom prst="rect">
            <a:avLst/>
          </a:prstGeom>
          <a:noFill/>
        </p:spPr>
      </p:pic>
      <p:sp>
        <p:nvSpPr>
          <p:cNvPr id="7" name="3 İçerik Yer Tutucusu"/>
          <p:cNvSpPr txBox="1">
            <a:spLocks/>
          </p:cNvSpPr>
          <p:nvPr/>
        </p:nvSpPr>
        <p:spPr bwMode="auto">
          <a:xfrm>
            <a:off x="0" y="4286256"/>
            <a:ext cx="5500694" cy="2571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2.Aşırı Koruyucu Tutum:</a:t>
            </a:r>
            <a:r>
              <a:rPr lang="tr-TR" dirty="0" smtClean="0"/>
              <a:t> Çocuğun gereğinden fazla korunması, sürekli kontrol edilmesidir. </a:t>
            </a:r>
          </a:p>
          <a:p>
            <a:r>
              <a:rPr lang="tr-TR" dirty="0" smtClean="0"/>
              <a:t>Çocuk gerçekte kendi gereksinimlerini karşılayabilecek olmasına rağmen bütün ihtiyaçlarının anne-babası tarafından karşılanmasıdır. Aşırı koruyucu tavırlar çocuğa </a:t>
            </a:r>
            <a:r>
              <a:rPr lang="tr-TR" b="1" dirty="0" smtClean="0"/>
              <a:t>“güçsüz olduğu”</a:t>
            </a:r>
            <a:r>
              <a:rPr lang="tr-TR" dirty="0" smtClean="0"/>
              <a:t> mesajını verir.</a:t>
            </a:r>
          </a:p>
          <a:p>
            <a:endParaRPr lang="tr-TR" dirty="0" smtClean="0"/>
          </a:p>
        </p:txBody>
      </p:sp>
      <p:pic>
        <p:nvPicPr>
          <p:cNvPr id="3075" name="Resim 2" descr="C:\Users\FEYZAE\Desktop\Yeni klasör\PicsArt_1420619351948.jpg"/>
          <p:cNvPicPr>
            <a:picLocks noChangeArrowheads="1"/>
          </p:cNvPicPr>
          <p:nvPr/>
        </p:nvPicPr>
        <p:blipFill>
          <a:blip r:embed="rId5" cstate="print"/>
          <a:srcRect/>
          <a:stretch>
            <a:fillRect/>
          </a:stretch>
        </p:blipFill>
        <p:spPr bwMode="auto">
          <a:xfrm>
            <a:off x="5000628" y="4071943"/>
            <a:ext cx="4143372" cy="278605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5648</TotalTime>
  <Words>977</Words>
  <Application>Microsoft Office PowerPoint</Application>
  <PresentationFormat>Ekran Gösterisi (4:3)</PresentationFormat>
  <Paragraphs>134</Paragraphs>
  <Slides>23</Slides>
  <Notes>22</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     </vt:lpstr>
      <vt:lpstr>Sayın Veli,</vt:lpstr>
      <vt:lpstr> Bir çocuğu yetiştirmek ve topluma yararlı bir birey haline getirmek, kısaca anne baba olmak, başlı başına tebrik edilmesi gereken bir durumdur…</vt:lpstr>
      <vt:lpstr>PowerPoint Sunusu</vt:lpstr>
      <vt:lpstr>ÇOCUKLARIMIZLA İLİŞKİLERİMİZ</vt:lpstr>
      <vt:lpstr>PowerPoint Sunusu</vt:lpstr>
      <vt:lpstr>PowerPoint Sunusu</vt:lpstr>
      <vt:lpstr>ÇOCUKLARIMIZI TANIYALIM</vt:lpstr>
      <vt:lpstr>ANNE-BABA TUTUMLARI</vt:lpstr>
      <vt:lpstr>ANNE-BABA TUTUMLARI</vt:lpstr>
      <vt:lpstr>Mükemmel Aile Yoktur, Hepimizin Eksiklikleri Olur…</vt:lpstr>
      <vt:lpstr>ÇOCUKLARIMIZIN GELECEKLERİNE İLİŞKİN PLANLARIMIZ</vt:lpstr>
      <vt:lpstr>ANNE-BABALARIN BEKLENTİLERİ</vt:lpstr>
      <vt:lpstr>SINAVLAR</vt:lpstr>
      <vt:lpstr>ANNE VE BABALARIN SINAVLARA YÜKLEDİKLERİ ANLAMLAR </vt:lpstr>
      <vt:lpstr>ANNE VE BABALARIN SINAV KAYGISI</vt:lpstr>
      <vt:lpstr>SINAV ÖNCESINDE  ANNE &amp; BABALAR NE YAPMALI?</vt:lpstr>
      <vt:lpstr>SINAV SONRASINDA ANNE &amp; BABALAR NE YAPMALI?</vt:lpstr>
      <vt:lpstr>PowerPoint Sunusu</vt:lpstr>
      <vt:lpstr>PowerPoint Sunusu</vt:lpstr>
      <vt:lpstr>Zaman Yönetimi Konusunda Öneriler</vt:lpstr>
      <vt:lpstr>                         ÇALIŞMA ORTAMINI DÜZENLEME </vt:lpstr>
      <vt:lpstr>Sevgili anneciğim, babacığım;  Bütün duygu ve düşüncelerimi dile getirebilseydim, size şunları söylemek isterdim. Sürekli bir büyüme ve değişme içindeyim. Sizin çocuğunuz olsam da sizden ayrı bir kişilik geliştiriyorum. Beni tanımaya ve anlamaya çalışın. Deneme ile öğrenirim. Bana ayak uydurmakta güçlük çekebilirsiniz. Oyunda, arkadaşlıkta ve uğraşlarımda özgürlük tanıyın. Beni her yerde, her zaman koruyup kollamayın. Davranışlarımın sonuçlarını kendim görürsem daha iyi öğrenirim.  Bırakın kendi işimi kendim göreyim. Büyüdüğümü başka nasıl anlarım? Büyümeyi çok istiyorsam da ara sıra yaşımdan küçük davranmaktan kendimi alamıyorum. Bunu önemsemeyin. Ama siz beni şımartmayın. Hep çocuk kalmak isterim sonra. Her istediğimi elde edemeyeceğimi biliyorum. Ancak siz verdikçe almadan edemiyorum. Bana yerli yersiz söz de vermeyin. Sözünüzü tutamayınca sizlere güvenim azalıyor. Bana kesin ve kararlı davranmaktan çekinmeyin. Yoldan saptığımı görünce beni sınırlayın. Koyduğunuz kurallar ve yasakların hepsini beğendiğimi söyleyemem. Ancak, hiç kısıtlanmayınca ne yapacağımı şaşırıyorum. Tutarsız davrandığınızı görünce hem bocalıyor, hem de bundan yararlanmadan edemiyorum. Öğütlerinizden çok davranışlarınızdan etkilendiğimi unutmayın. Beni eğitirken ara sıra yanlışlar yapabilirsiniz. Bunları çabuk unuturum. Ancak birbirinize saygı ve sevginizin azaldığını görmek beni yaralar ve sürekli tedirgin eder. Çok konuşup çok bağırmayın. Yüksek sesle söylenenleri pek duymam. Yumuşak ve kesin sözler bende daha iyi iz bırakır. "Ben senin yaşında iken..." diye başlayan söylevleri hep kulak ardına atarım. Küçük yanılgılarımı büyük suçmuş gibi başıma kakmayın. Bana yanılma payı bırakın. Beni, korkutup sindirerek, suçluluk duygusu aşılayarak uslandırmaya çalışmayın. Yaramazlıklarım için beni kötü çocukmuşum gibi yargılamayın. Yanlış davranışım üzerinde durup düzeltin. Ceza vermeden önce beni dinleyin. Suçumu aşmadığı sürece cezama katlanabilirim. Beni dinleyin. Öğrenmeye en yatkın olduğum anlar, soru sorduğum anlardır. Açıklamalarınız kısa ve özlü olsun. Beni yeteneklerimin üstünde işlere zorlamayın. Ama başarabileceğim işleri yapmamı bekleyin. Bana güvendiğinizi belli edin. Beni destekleyin; hiç değilse çabamı övün. Beni başkalarıyla karşılaştırmayın; umutsuzluğa kapılırım. Benden yaşımın üstünde olgunluk beklemeyin. Bütün kuralları birden öğretmeye kalkmayın; bana süre tanıyın. Yüzde yüz dürüst davranmadığımı görünce ürkmeyin. Beni köşeye sıkıştırmayın; yalana sığınmak zorunda kalırım. Sizi çok bunaltsam bile soğukkanlılığınızı yitirmeyin. Kızgınlığınızı haklı görebilirim, ama beni aşağılamayın. Hele başkalarının yanında onurumu kırmayın. Unutmayın ki ben de sizi yabancıların önünde güç durumlara düşürebilirim. Bana haksızlık ettiğinizi anlayınca açıklamaktan çekinmeyin. Özür dileyişiniz size olan sevgimi azaltmaz; tersine, beni size daha çok yaklaştırır. Aslında ben sizleri olduğunuzdan daha iyi görüyorum. Bana kendinizi yanılmaz ve erişilmez göstermeye çabalamayın. Yanıldığınızı görünce üzüntüm büyük olur. Biliyorum, ara sıra sizi üzüyor, belki de düş kırıklığına uğratıyorum. Bana verdikleriniz yanında benden istediklerinizin çok olmadığını da biliyorum. Yukarıda sıraladığım istekler size çok geldiyse birçoğundan vazgeçebilirim; yeter ki beni ben olarak seveceğinize olan inancım sarsılmasın Benden "Örnek çocuk" olmamı istemezseniz, ben de sizden kusursuz ana-baba olmanızı beklemem. Sevecen ve anlayışlı olmanız bana yeter. Sizin çocuğunuz olarak doğmak elimde değildi. Ama seçme hakkım olsaydı, sizden başka kimsenin çocuğu olmak istemezdim Sevgiler, Çocuğunuz… PULSUZ DİLEKÇE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ve Teknik Eğitim  Yeni Bir Sistem Önerisi  (TASLAK)</dc:title>
  <dc:creator>Sedat GUNEYPARLAK</dc:creator>
  <cp:lastModifiedBy>Veysel OZTURK</cp:lastModifiedBy>
  <cp:revision>690</cp:revision>
  <dcterms:created xsi:type="dcterms:W3CDTF">2012-01-17T12:34:24Z</dcterms:created>
  <dcterms:modified xsi:type="dcterms:W3CDTF">2015-03-09T09:40:12Z</dcterms:modified>
</cp:coreProperties>
</file>