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 id="268" r:id="rId14"/>
    <p:sldId id="269" r:id="rId15"/>
    <p:sldId id="270" r:id="rId16"/>
    <p:sldId id="271" r:id="rId17"/>
    <p:sldId id="273" r:id="rId18"/>
    <p:sldId id="272" r:id="rId19"/>
    <p:sldId id="274" r:id="rId20"/>
    <p:sldId id="275" r:id="rId21"/>
    <p:sldId id="276" r:id="rId22"/>
    <p:sldId id="277" r:id="rId23"/>
    <p:sldId id="278" r:id="rId24"/>
    <p:sldId id="279" r:id="rId25"/>
    <p:sldId id="280" r:id="rId26"/>
    <p:sldId id="281" r:id="rId27"/>
    <p:sldId id="282" r:id="rId28"/>
    <p:sldId id="283" r:id="rId2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3" d="100"/>
          <a:sy n="83" d="100"/>
        </p:scale>
        <p:origin x="-450"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18.05.2015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18.05.2015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18.05.2015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18.05.2015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18.05.2015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18.05.2015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18.05.2015</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18.05.2015</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18.05.2015</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18.05.2015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18.05.2015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18.05.2015</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www.google.com.tr/url?url=http://www.frmtr.com/kisisel-gelisim-ve-iletisim/6312011-saglikli-ozguven-2.html&amp;rct=j&amp;frm=1&amp;q=&amp;esrc=s&amp;sa=U&amp;ei=iIlZVfnaGcbeU4r4gNgJ&amp;ved=0CDgQ9QEwEg&amp;usg=AFQjCNHVXs3I6kEOI_M_I5IPVHAr7geTkA" TargetMode="External"/><Relationship Id="rId1" Type="http://schemas.openxmlformats.org/officeDocument/2006/relationships/slideLayout" Target="../slideLayouts/slideLayout2.xml"/><Relationship Id="rId5" Type="http://schemas.openxmlformats.org/officeDocument/2006/relationships/image" Target="../media/image13.jpeg"/><Relationship Id="rId4" Type="http://schemas.openxmlformats.org/officeDocument/2006/relationships/hyperlink" Target="http://www.google.com.tr/url?url=http://www.bluekep.com/ozguvenli-olmak/&amp;rct=j&amp;frm=1&amp;q=&amp;esrc=s&amp;sa=U&amp;ei=iIlZVfnaGcbeU4r4gNgJ&amp;ved=0CDAQ9QEwDg&amp;usg=AFQjCNFRmcVY10T-1lj3Mq17sXDXq3r8-A"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hyperlink" Target="http://mebk12.meb.gov.tr/meb_iys_dosyalar/58/01/886629/resimler/2014_01/25180000_vectorkidsmessagepreviewbydragonart.jpg" TargetMode="External"/><Relationship Id="rId1" Type="http://schemas.openxmlformats.org/officeDocument/2006/relationships/slideLayout" Target="../slideLayouts/slideLayout2.xml"/><Relationship Id="rId5" Type="http://schemas.openxmlformats.org/officeDocument/2006/relationships/image" Target="../media/image15.jpeg"/><Relationship Id="rId4" Type="http://schemas.openxmlformats.org/officeDocument/2006/relationships/hyperlink" Target="http://www.google.com.tr/url?url=http://blog.milliyet.com.tr/ozguveni-dusuk-bir-cocuk-yetistirmenin-40--yolu-/Blog/?BlogNo=492409&amp;rct=j&amp;frm=1&amp;q=&amp;esrc=s&amp;sa=U&amp;ei=gJdZVYbNDoKtsgHbhoGYBA&amp;ved=0CDQQ9QEwEA&amp;usg=AFQjCNHbhR_qiUFqRU-FJNsIkLyi7V0cUA"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hyperlink" Target="http://www.google.com.tr/url?url=http://kobitek.com/erp_uygulamalarinin_basarisizlik_nedenleri&amp;rct=j&amp;frm=1&amp;q=&amp;esrc=s&amp;sa=U&amp;ei=4pdZVZjHF8KKsAGtuIH4Cg&amp;ved=0CBYQ9QEwAQ&amp;usg=AFQjCNFiNqnb2zTP-HCKWk-WzNYtMIilFw" TargetMode="External"/><Relationship Id="rId1" Type="http://schemas.openxmlformats.org/officeDocument/2006/relationships/slideLayout" Target="../slideLayouts/slideLayout2.xml"/><Relationship Id="rId5" Type="http://schemas.openxmlformats.org/officeDocument/2006/relationships/image" Target="../media/image17.jpeg"/><Relationship Id="rId4" Type="http://schemas.openxmlformats.org/officeDocument/2006/relationships/hyperlink" Target="http://www.google.com.tr/url?url=http://www.elipsspor.com/makaleler_linkler.php?id=1013&amp;rct=j&amp;frm=1&amp;q=&amp;esrc=s&amp;sa=U&amp;ei=4pdZVZjHF8KKsAGtuIH4Cg&amp;ved=0CB4Q9QEwBQ&amp;usg=AFQjCNGsEqwRgls_FMNmV9YlWICx7W4Dkg"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hyperlink" Target="http://www.google.com.tr/url?url=http://www.ofelyathomas.com/sayfa.asp?sayfa_id=315&amp;rct=j&amp;frm=1&amp;q=&amp;esrc=s&amp;sa=U&amp;ei=4pdZVZjHF8KKsAGtuIH4Cg&amp;ved=0CDIQ9QEwDw&amp;usg=AFQjCNHnrbnZyjmiF341fmEGXwklQl9N1Q"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hyperlink" Target="http://www.google.com.tr/url?url=http://dakika24.blogspot.com/2012_08_22_archive.html&amp;rct=j&amp;frm=1&amp;q=&amp;esrc=s&amp;sa=U&amp;ei=25pZVcXOJYGlsgHejYGwCQ&amp;ved=0CBwQ9QEwBA&amp;usg=AFQjCNFo6voD4-MhszCyFXvH86Cy96Uztw"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2.xml"/><Relationship Id="rId6" Type="http://schemas.openxmlformats.org/officeDocument/2006/relationships/image" Target="../media/image26.jpeg"/><Relationship Id="rId5" Type="http://schemas.openxmlformats.org/officeDocument/2006/relationships/image" Target="../media/image25.jpeg"/><Relationship Id="rId4" Type="http://schemas.openxmlformats.org/officeDocument/2006/relationships/image" Target="../media/image24.jpeg"/></Relationships>
</file>

<file path=ppt/slides/_rels/slide18.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2.jpeg"/><Relationship Id="rId2" Type="http://schemas.openxmlformats.org/officeDocument/2006/relationships/image" Target="../media/image3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5.jpeg"/><Relationship Id="rId2" Type="http://schemas.openxmlformats.org/officeDocument/2006/relationships/image" Target="../media/image34.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mebk12.meb.gov.tr/meb_iys_dosyalar/16/14/747235/icerikler/benlik-gelisimi_84160.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com.tr/url?url=http://blog.radikal.com.tr/turkiye-gundemi/ben-merkezci-bir-yasam-2-26187&amp;rct=j&amp;frm=1&amp;q=&amp;esrc=s&amp;sa=U&amp;ei=ioJZVfOBEYr0UPesgbgI&amp;ved=0CC4Q9QEwDQ&amp;usg=AFQjCNHDePPyWJh_4yGvgEvl9YKglzklkA"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google.com.tr/url?url=http://nuraysayari.com.tr/astroloji-oku/sahte-benlik-ego-bilincinefs.html&amp;rct=j&amp;frm=1&amp;q=&amp;esrc=s&amp;sa=U&amp;ei=ioJZVfOBEYr0UPesgbgI&amp;ved=0CCwQ9QEwDA&amp;usg=AFQjCNGhnzQCy9iZEBB2IOBexIVHNoEU9w"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google.com.tr/url?url=http://kisiselgelisimim.com/tag/ozguven/&amp;rct=j&amp;frm=1&amp;q=&amp;esrc=s&amp;sa=U&amp;ei=24dZVcGlEojzUOSAgdgG&amp;ved=0CCYQ9QEwCQ&amp;usg=AFQjCNGmGC29V07kOUFtQFHA6IGR6UlL_Q"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7.jpeg"/><Relationship Id="rId2" Type="http://schemas.openxmlformats.org/officeDocument/2006/relationships/hyperlink" Target="http://www.google.com.tr/url?url=http://www.bursapsikologum.com/ozguven-eksikligi/&amp;rct=j&amp;frm=1&amp;q=&amp;esrc=s&amp;sa=U&amp;ei=24dZVcGlEojzUOSAgdgG&amp;ved=0CBYQ9QEwAQ&amp;usg=AFQjCNEZ89yLWqqRr6lVaziPspX1B13wiw" TargetMode="External"/><Relationship Id="rId1" Type="http://schemas.openxmlformats.org/officeDocument/2006/relationships/slideLayout" Target="../slideLayouts/slideLayout2.xml"/><Relationship Id="rId6" Type="http://schemas.openxmlformats.org/officeDocument/2006/relationships/hyperlink" Target="http://www.google.com.tr/url?url=http://www.gercekbasari.com/ozguven-problemi-nedir/&amp;rct=j&amp;frm=1&amp;q=&amp;esrc=s&amp;sa=U&amp;ei=24dZVcGlEojzUOSAgdgG&amp;ved=0CBQQ9QEwAA&amp;usg=AFQjCNEc0uqxb-CrJLYjA7tzc04DcLYuxw" TargetMode="External"/><Relationship Id="rId5" Type="http://schemas.openxmlformats.org/officeDocument/2006/relationships/image" Target="../media/image6.jpeg"/><Relationship Id="rId4" Type="http://schemas.openxmlformats.org/officeDocument/2006/relationships/hyperlink" Target="http://www.google.com.tr/url?url=http://www.ibnisinaasml.com/saglik-meslek-lisesi/51-rehberlik-degerler-egitimi.html&amp;rct=j&amp;frm=1&amp;q=&amp;esrc=s&amp;sa=U&amp;ei=24dZVcGlEojzUOSAgdgG&amp;ved=0CB4Q9QEwBQ&amp;usg=AFQjCNFzAqNGW9yU8or5depj95OM_iR7tA"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google.com.tr/url?url=http://www.saglikveyasam.net/42/ozguven-eksikligi-nedir-nasil-yukseltilir.html&amp;rct=j&amp;frm=1&amp;q=&amp;esrc=s&amp;sa=U&amp;ei=24dZVcGlEojzUOSAgdgG&amp;ved=0CDoQ9QEwEw&amp;usg=AFQjCNEfUyFxfCcIGqz0rWpCqQOxGdT-tw"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7" Type="http://schemas.openxmlformats.org/officeDocument/2006/relationships/image" Target="../media/image11.jpeg"/><Relationship Id="rId2" Type="http://schemas.openxmlformats.org/officeDocument/2006/relationships/hyperlink" Target="http://www.google.com.tr/url?url=http://www.samanyolufanlari.com/forum/viewtopic.php?f=3&amp;t=23826&amp;rct=j&amp;frm=1&amp;q=&amp;esrc=s&amp;sa=U&amp;ei=24dZVcGlEojzUOSAgdgG&amp;ved=0CBoQ9QEwAw&amp;usg=AFQjCNHB00c3LBh47neYKMutyPv9_gq37A" TargetMode="External"/><Relationship Id="rId1" Type="http://schemas.openxmlformats.org/officeDocument/2006/relationships/slideLayout" Target="../slideLayouts/slideLayout2.xml"/><Relationship Id="rId6" Type="http://schemas.openxmlformats.org/officeDocument/2006/relationships/hyperlink" Target="http://www.google.com.tr/url?url=http://www.formsante.com.tr/anasayfa/bebek/2392-ozguven-duygusu-ailede-basliyor.html&amp;rct=j&amp;frm=1&amp;q=&amp;esrc=s&amp;sa=U&amp;ei=iIlZVfnaGcbeU4r4gNgJ&amp;ved=0CCIQ9QEwBw&amp;usg=AFQjCNG95bPOOYBmnpIkcT2ytz7g4bGb0A" TargetMode="External"/><Relationship Id="rId5" Type="http://schemas.openxmlformats.org/officeDocument/2006/relationships/image" Target="../media/image10.jpeg"/><Relationship Id="rId4" Type="http://schemas.openxmlformats.org/officeDocument/2006/relationships/hyperlink" Target="http://www.google.com.tr/url?url=http://onedio.com/haber/ozguven-gelistirmenin-10-altin-kurali-363786&amp;rct=j&amp;frm=1&amp;q=&amp;esrc=s&amp;sa=U&amp;ei=iIlZVfnaGcbeU4r4gNgJ&amp;ved=0CBYQ9QEwAQ&amp;usg=AFQjCNFrmVbmD489pBh45Z1KL0oyoyBaM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85786" y="2428868"/>
            <a:ext cx="7772400" cy="1470025"/>
          </a:xfrm>
        </p:spPr>
        <p:txBody>
          <a:bodyPr/>
          <a:lstStyle/>
          <a:p>
            <a:r>
              <a:rPr lang="tr-TR" dirty="0" smtClean="0"/>
              <a:t>BENLİK GELİŞİMİ-ÖZGÜVEN</a:t>
            </a:r>
            <a:endParaRPr lang="tr-TR" dirty="0"/>
          </a:p>
        </p:txBody>
      </p:sp>
      <p:sp>
        <p:nvSpPr>
          <p:cNvPr id="3" name="2 Alt Başlık"/>
          <p:cNvSpPr>
            <a:spLocks noGrp="1"/>
          </p:cNvSpPr>
          <p:nvPr>
            <p:ph type="subTitle" idx="1"/>
          </p:nvPr>
        </p:nvSpPr>
        <p:spPr>
          <a:xfrm>
            <a:off x="2743200" y="5791208"/>
            <a:ext cx="6400800" cy="1066792"/>
          </a:xfrm>
        </p:spPr>
        <p:txBody>
          <a:bodyPr>
            <a:normAutofit fontScale="92500" lnSpcReduction="10000"/>
          </a:bodyPr>
          <a:lstStyle/>
          <a:p>
            <a:r>
              <a:rPr lang="tr-TR" dirty="0" smtClean="0"/>
              <a:t>Hazırlayan:Burcu GÜLBAHAR</a:t>
            </a:r>
          </a:p>
          <a:p>
            <a:r>
              <a:rPr lang="tr-TR" dirty="0" smtClean="0"/>
              <a:t>Bağlar RAM Psikolojik Danışman</a:t>
            </a:r>
            <a:endParaRPr lang="tr-TR"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1142976" y="1857364"/>
            <a:ext cx="6543692" cy="3697295"/>
          </a:xfrm>
        </p:spPr>
        <p:txBody>
          <a:bodyPr>
            <a:normAutofit fontScale="92500" lnSpcReduction="20000"/>
          </a:bodyPr>
          <a:lstStyle/>
          <a:p>
            <a:pPr algn="ctr">
              <a:buNone/>
            </a:pPr>
            <a:r>
              <a:rPr lang="tr-TR" dirty="0" smtClean="0">
                <a:solidFill>
                  <a:srgbClr val="FF0000"/>
                </a:solidFill>
                <a:latin typeface="Times New Roman" pitchFamily="18" charset="0"/>
                <a:cs typeface="Times New Roman" pitchFamily="18" charset="0"/>
              </a:rPr>
              <a:t>Görüldüğü gibi öz güven bileşenleri, davranışları belirleyen en önemli özelliklerdir ve yaşamın ilk yıllarından itibaren geliştirilmesi gerekir. Bunun için çocukluk ve ergenlik dönemlerinde uygun ebeveyn tutumları, öğretmen tutumları ve yakın çevredeki bireylerin tutumları son derece önemlidir.</a:t>
            </a:r>
            <a:endParaRPr lang="tr-TR" dirty="0">
              <a:solidFill>
                <a:srgbClr val="FF0000"/>
              </a:solidFill>
              <a:latin typeface="Times New Roman" pitchFamily="18" charset="0"/>
              <a:cs typeface="Times New Roman" pitchFamily="18" charset="0"/>
            </a:endParaRP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3">
                                            <p:txEl>
                                              <p:pRg st="0" end="0"/>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algn="just">
              <a:buNone/>
            </a:pPr>
            <a:r>
              <a:rPr lang="tr-TR" sz="2800" dirty="0" smtClean="0">
                <a:latin typeface="Times New Roman" pitchFamily="18" charset="0"/>
                <a:cs typeface="Times New Roman" pitchFamily="18" charset="0"/>
              </a:rPr>
              <a:t>Ayrıca, yüksek öz güven için akademik başarı da önemli bir faktördür. Normal şartlarda ihtiyaçları uygun şekilde karşılanan çocukların okulda başarılı olmamaları için bir neden yoktur. </a:t>
            </a:r>
            <a:endParaRPr lang="tr-TR" sz="2800" dirty="0">
              <a:latin typeface="Times New Roman" pitchFamily="18" charset="0"/>
              <a:cs typeface="Times New Roman" pitchFamily="18" charset="0"/>
            </a:endParaRPr>
          </a:p>
        </p:txBody>
      </p:sp>
      <p:pic>
        <p:nvPicPr>
          <p:cNvPr id="23554" name="Picture 2" descr="https://encrypted-tbn3.gstatic.com/images?q=tbn:ANd9GcT17Maay3wb1fZz2_HblKlnMJ_DYWe6VTdAoRbn3pgkItkIS696etF-XP4">
            <a:hlinkClick r:id="rId2"/>
          </p:cNvPr>
          <p:cNvPicPr>
            <a:picLocks noChangeAspect="1" noChangeArrowheads="1"/>
          </p:cNvPicPr>
          <p:nvPr/>
        </p:nvPicPr>
        <p:blipFill>
          <a:blip r:embed="rId3"/>
          <a:srcRect/>
          <a:stretch>
            <a:fillRect/>
          </a:stretch>
        </p:blipFill>
        <p:spPr bwMode="auto">
          <a:xfrm>
            <a:off x="6858016" y="3500438"/>
            <a:ext cx="1257300" cy="866776"/>
          </a:xfrm>
          <a:prstGeom prst="rect">
            <a:avLst/>
          </a:prstGeom>
          <a:noFill/>
        </p:spPr>
      </p:pic>
      <p:pic>
        <p:nvPicPr>
          <p:cNvPr id="23556" name="Picture 4" descr="https://encrypted-tbn1.gstatic.com/images?q=tbn:ANd9GcTap_2svVlX0snXbgoCd4Bw2a_RXQoOVBRTkreABXcykb98vZhoslGS12Q">
            <a:hlinkClick r:id="rId4"/>
          </p:cNvPr>
          <p:cNvPicPr>
            <a:picLocks noChangeAspect="1" noChangeArrowheads="1"/>
          </p:cNvPicPr>
          <p:nvPr/>
        </p:nvPicPr>
        <p:blipFill>
          <a:blip r:embed="rId5"/>
          <a:srcRect/>
          <a:stretch>
            <a:fillRect/>
          </a:stretch>
        </p:blipFill>
        <p:spPr bwMode="auto">
          <a:xfrm>
            <a:off x="4214810" y="4500570"/>
            <a:ext cx="2108756" cy="1009655"/>
          </a:xfrm>
          <a:prstGeom prst="rect">
            <a:avLst/>
          </a:prstGeom>
          <a:noFill/>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57200" y="1928802"/>
            <a:ext cx="8401080" cy="4197361"/>
          </a:xfrm>
        </p:spPr>
        <p:txBody>
          <a:bodyPr>
            <a:normAutofit/>
          </a:bodyPr>
          <a:lstStyle/>
          <a:p>
            <a:pPr algn="just">
              <a:buNone/>
            </a:pPr>
            <a:r>
              <a:rPr lang="tr-TR" sz="2800" dirty="0" smtClean="0">
                <a:latin typeface="Times New Roman" pitchFamily="18" charset="0"/>
                <a:cs typeface="Times New Roman" pitchFamily="18" charset="0"/>
              </a:rPr>
              <a:t>Ancak bazen okula gelinceye kadar çocukların öz güveni ciddi bir şekilde zarar görmüş olmakta, bu da başarısızlığa yol açmaktadır</a:t>
            </a:r>
            <a:endParaRPr lang="tr-TR" sz="2800" dirty="0">
              <a:latin typeface="Times New Roman" pitchFamily="18" charset="0"/>
              <a:cs typeface="Times New Roman" pitchFamily="18" charset="0"/>
            </a:endParaRPr>
          </a:p>
        </p:txBody>
      </p:sp>
      <p:pic>
        <p:nvPicPr>
          <p:cNvPr id="22530" name="Picture 2" descr="Özgüven">
            <a:hlinkClick r:id="rId2" tooltip="Özgüven"/>
          </p:cNvPr>
          <p:cNvPicPr>
            <a:picLocks noChangeAspect="1" noChangeArrowheads="1"/>
          </p:cNvPicPr>
          <p:nvPr/>
        </p:nvPicPr>
        <p:blipFill>
          <a:blip r:embed="rId3"/>
          <a:srcRect/>
          <a:stretch>
            <a:fillRect/>
          </a:stretch>
        </p:blipFill>
        <p:spPr bwMode="auto">
          <a:xfrm>
            <a:off x="714348" y="3357562"/>
            <a:ext cx="2828925" cy="3152775"/>
          </a:xfrm>
          <a:prstGeom prst="rect">
            <a:avLst/>
          </a:prstGeom>
          <a:noFill/>
        </p:spPr>
      </p:pic>
      <p:pic>
        <p:nvPicPr>
          <p:cNvPr id="22532" name="Picture 4" descr="https://encrypted-tbn1.gstatic.com/images?q=tbn:ANd9GcSPwt-NtBnrPR5-EEB_QY0Di-WEucVil9ItXxQCN5TGmWE8XxkJy36GttA">
            <a:hlinkClick r:id="rId4"/>
          </p:cNvPr>
          <p:cNvPicPr>
            <a:picLocks noChangeAspect="1" noChangeArrowheads="1"/>
          </p:cNvPicPr>
          <p:nvPr/>
        </p:nvPicPr>
        <p:blipFill>
          <a:blip r:embed="rId5"/>
          <a:srcRect/>
          <a:stretch>
            <a:fillRect/>
          </a:stretch>
        </p:blipFill>
        <p:spPr bwMode="auto">
          <a:xfrm>
            <a:off x="5214942" y="4095955"/>
            <a:ext cx="2143140" cy="1548826"/>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algn="just">
              <a:buNone/>
            </a:pPr>
            <a:r>
              <a:rPr lang="tr-TR" sz="2800" dirty="0" smtClean="0">
                <a:latin typeface="Times New Roman" pitchFamily="18" charset="0"/>
                <a:cs typeface="Times New Roman" pitchFamily="18" charset="0"/>
              </a:rPr>
              <a:t>Başarısızlık duygusunun yaşanması, düşük akademik benlik algısına yol açmaktadır. </a:t>
            </a:r>
          </a:p>
          <a:p>
            <a:pPr algn="just">
              <a:buNone/>
            </a:pPr>
            <a:r>
              <a:rPr lang="tr-TR" sz="2800" dirty="0" smtClean="0">
                <a:latin typeface="Times New Roman" pitchFamily="18" charset="0"/>
                <a:cs typeface="Times New Roman" pitchFamily="18" charset="0"/>
              </a:rPr>
              <a:t>Henüz yaşamın ilk yıllarında çocuğun başarısızlık duygusu ile tanışması, ileride başarılı ve becerikli birisi olabileceği inancını kaybetmesine ve sonuçta çocukta öz güven eksikliğine neden olmaktadır.</a:t>
            </a:r>
            <a:endParaRPr lang="tr-TR" sz="2800" dirty="0">
              <a:latin typeface="Times New Roman" pitchFamily="18" charset="0"/>
              <a:cs typeface="Times New Roman" pitchFamily="18" charset="0"/>
            </a:endParaRPr>
          </a:p>
        </p:txBody>
      </p:sp>
      <p:pic>
        <p:nvPicPr>
          <p:cNvPr id="25602" name="Picture 2" descr="https://encrypted-tbn2.gstatic.com/images?q=tbn:ANd9GcQHXv8RPUjjOueC1a3e2yy1r_f8cVeiWHaLDggJn8f-iCG0tL0AyWVO92A">
            <a:hlinkClick r:id="rId2"/>
          </p:cNvPr>
          <p:cNvPicPr>
            <a:picLocks noChangeAspect="1" noChangeArrowheads="1"/>
          </p:cNvPicPr>
          <p:nvPr/>
        </p:nvPicPr>
        <p:blipFill>
          <a:blip r:embed="rId3"/>
          <a:srcRect/>
          <a:stretch>
            <a:fillRect/>
          </a:stretch>
        </p:blipFill>
        <p:spPr bwMode="auto">
          <a:xfrm>
            <a:off x="714348" y="4857760"/>
            <a:ext cx="2214578" cy="1253211"/>
          </a:xfrm>
          <a:prstGeom prst="rect">
            <a:avLst/>
          </a:prstGeom>
          <a:noFill/>
        </p:spPr>
      </p:pic>
      <p:pic>
        <p:nvPicPr>
          <p:cNvPr id="25604" name="Picture 4" descr="https://encrypted-tbn2.gstatic.com/images?q=tbn:ANd9GcT2eAmACL0yH72_sRAssePAnsVEBcqbWubWH-BSjNr0mW6aY4F5EaP3YTw">
            <a:hlinkClick r:id="rId4"/>
          </p:cNvPr>
          <p:cNvPicPr>
            <a:picLocks noChangeAspect="1" noChangeArrowheads="1"/>
          </p:cNvPicPr>
          <p:nvPr/>
        </p:nvPicPr>
        <p:blipFill>
          <a:blip r:embed="rId5"/>
          <a:srcRect/>
          <a:stretch>
            <a:fillRect/>
          </a:stretch>
        </p:blipFill>
        <p:spPr bwMode="auto">
          <a:xfrm>
            <a:off x="6500826" y="4857760"/>
            <a:ext cx="1857388" cy="1408022"/>
          </a:xfrm>
          <a:prstGeom prst="rect">
            <a:avLst/>
          </a:prstGeom>
          <a:noFill/>
        </p:spPr>
      </p:pic>
    </p:spTree>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algn="just">
              <a:buNone/>
            </a:pPr>
            <a:r>
              <a:rPr lang="tr-TR" sz="2800" dirty="0" smtClean="0">
                <a:latin typeface="Times New Roman" pitchFamily="18" charset="0"/>
                <a:cs typeface="Times New Roman" pitchFamily="18" charset="0"/>
              </a:rPr>
              <a:t>Öz güveni yüksek kişilerin, olumsuz durumlar karşısında kendilerini değersiz hissetmediklerini, nesnel bir durum değerlendirmesi yapabildiklerini, sonuçlardan ders çıkarırken, durumu bir gelişme fırsatı olarak ele alıp geleceğe daha güçlü hazırlanabildiklerini belirtmiştir.</a:t>
            </a:r>
            <a:endParaRPr lang="tr-TR" sz="2800" dirty="0">
              <a:latin typeface="Times New Roman" pitchFamily="18" charset="0"/>
              <a:cs typeface="Times New Roman" pitchFamily="18" charset="0"/>
            </a:endParaRPr>
          </a:p>
        </p:txBody>
      </p:sp>
      <p:pic>
        <p:nvPicPr>
          <p:cNvPr id="26626" name="Picture 2" descr="https://encrypted-tbn1.gstatic.com/images?q=tbn:ANd9GcS5_JwNdMfD_MX8K13KIXCVGKvzObK7dygDSQt44rsjULhDzGi5OHlQjA">
            <a:hlinkClick r:id="rId2"/>
          </p:cNvPr>
          <p:cNvPicPr>
            <a:picLocks noChangeAspect="1" noChangeArrowheads="1"/>
          </p:cNvPicPr>
          <p:nvPr/>
        </p:nvPicPr>
        <p:blipFill>
          <a:blip r:embed="rId3"/>
          <a:srcRect/>
          <a:stretch>
            <a:fillRect/>
          </a:stretch>
        </p:blipFill>
        <p:spPr bwMode="auto">
          <a:xfrm>
            <a:off x="7143736" y="4874978"/>
            <a:ext cx="2000264" cy="1983022"/>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algn="just">
              <a:buNone/>
            </a:pPr>
            <a:r>
              <a:rPr lang="tr-TR" sz="2800" dirty="0" err="1" smtClean="0">
                <a:latin typeface="Times New Roman" pitchFamily="18" charset="0"/>
                <a:cs typeface="Times New Roman" pitchFamily="18" charset="0"/>
              </a:rPr>
              <a:t>Baltaş</a:t>
            </a:r>
            <a:r>
              <a:rPr lang="tr-TR" sz="2800" dirty="0" smtClean="0">
                <a:latin typeface="Times New Roman" pitchFamily="18" charset="0"/>
                <a:cs typeface="Times New Roman" pitchFamily="18" charset="0"/>
              </a:rPr>
              <a:t> (2002)’a göre çevremizden aldığımız olumlu, tutarlı ve anlaşılabilir tepkiler bize kendimizle ilgili bilgi verir. Neyi yapabildiğimizi neyi yapamadığımızı bilir, kendimizi tanırız.</a:t>
            </a:r>
            <a:endParaRPr lang="tr-TR" sz="2800" dirty="0">
              <a:latin typeface="Times New Roman" pitchFamily="18" charset="0"/>
              <a:cs typeface="Times New Roman" pitchFamily="18" charset="0"/>
            </a:endParaRPr>
          </a:p>
        </p:txBody>
      </p:sp>
      <p:pic>
        <p:nvPicPr>
          <p:cNvPr id="27650" name="Picture 2" descr="https://encrypted-tbn3.gstatic.com/images?q=tbn:ANd9GcSIcU7Yms1FTT0FckkblrsxlSjhLppHUK978R2EbBoih4sR0BK1CLpfCA">
            <a:hlinkClick r:id="rId2"/>
          </p:cNvPr>
          <p:cNvPicPr>
            <a:picLocks noChangeAspect="1" noChangeArrowheads="1"/>
          </p:cNvPicPr>
          <p:nvPr/>
        </p:nvPicPr>
        <p:blipFill>
          <a:blip r:embed="rId3"/>
          <a:srcRect/>
          <a:stretch>
            <a:fillRect/>
          </a:stretch>
        </p:blipFill>
        <p:spPr bwMode="auto">
          <a:xfrm>
            <a:off x="4143372" y="3643314"/>
            <a:ext cx="2714644" cy="2714646"/>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algn="just">
              <a:buNone/>
            </a:pPr>
            <a:r>
              <a:rPr lang="tr-TR" sz="2800" dirty="0" smtClean="0">
                <a:latin typeface="Times New Roman" pitchFamily="18" charset="0"/>
                <a:cs typeface="Times New Roman" pitchFamily="18" charset="0"/>
              </a:rPr>
              <a:t>Buna karşılık çevremizden çelişkili ve istikrarsız tepkiler alırsak, her davranışımız için çevremizden onay bekler hâle geliriz. Onaylandığımız ya da başardığımız zaman öz güvenimiz artar, onaylanmadığımız ya da başaramadığımız zaman ise düşer.</a:t>
            </a:r>
            <a:endParaRPr lang="tr-TR" sz="2800" dirty="0">
              <a:latin typeface="Times New Roman" pitchFamily="18" charset="0"/>
              <a:cs typeface="Times New Roman" pitchFamily="18" charset="0"/>
            </a:endParaRPr>
          </a:p>
        </p:txBody>
      </p:sp>
      <p:pic>
        <p:nvPicPr>
          <p:cNvPr id="29698" name="Picture 2" descr="onaylanma duygusu ile ilgili görsel sonucu"/>
          <p:cNvPicPr>
            <a:picLocks noChangeAspect="1" noChangeArrowheads="1"/>
          </p:cNvPicPr>
          <p:nvPr/>
        </p:nvPicPr>
        <p:blipFill>
          <a:blip r:embed="rId2"/>
          <a:srcRect/>
          <a:stretch>
            <a:fillRect/>
          </a:stretch>
        </p:blipFill>
        <p:spPr bwMode="auto">
          <a:xfrm>
            <a:off x="1428728" y="4429132"/>
            <a:ext cx="2667000" cy="1714500"/>
          </a:xfrm>
          <a:prstGeom prst="rect">
            <a:avLst/>
          </a:prstGeom>
          <a:noFill/>
        </p:spPr>
      </p:pic>
      <p:pic>
        <p:nvPicPr>
          <p:cNvPr id="29700" name="Picture 4" descr="onaylanma duygusu ile ilgili görsel sonucu"/>
          <p:cNvPicPr>
            <a:picLocks noChangeAspect="1" noChangeArrowheads="1"/>
          </p:cNvPicPr>
          <p:nvPr/>
        </p:nvPicPr>
        <p:blipFill>
          <a:blip r:embed="rId3"/>
          <a:srcRect/>
          <a:stretch>
            <a:fillRect/>
          </a:stretch>
        </p:blipFill>
        <p:spPr bwMode="auto">
          <a:xfrm>
            <a:off x="5357818" y="3929066"/>
            <a:ext cx="1857375" cy="2466975"/>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normAutofit/>
          </a:bodyPr>
          <a:lstStyle/>
          <a:p>
            <a:pPr algn="ctr">
              <a:buNone/>
            </a:pPr>
            <a:r>
              <a:rPr lang="tr-TR" sz="4400" dirty="0" smtClean="0">
                <a:solidFill>
                  <a:srgbClr val="FF0000"/>
                </a:solidFill>
                <a:latin typeface="Times New Roman" pitchFamily="18" charset="0"/>
                <a:cs typeface="Times New Roman" pitchFamily="18" charset="0"/>
              </a:rPr>
              <a:t>Çocuğun özgüvenini geliştirmek için </a:t>
            </a:r>
          </a:p>
          <a:p>
            <a:pPr algn="ctr">
              <a:buNone/>
            </a:pPr>
            <a:r>
              <a:rPr lang="tr-TR" sz="4400" dirty="0" smtClean="0">
                <a:solidFill>
                  <a:srgbClr val="FF0000"/>
                </a:solidFill>
                <a:latin typeface="Times New Roman" pitchFamily="18" charset="0"/>
                <a:cs typeface="Times New Roman" pitchFamily="18" charset="0"/>
              </a:rPr>
              <a:t>Anne Baba</a:t>
            </a:r>
          </a:p>
          <a:p>
            <a:pPr algn="ctr">
              <a:buNone/>
            </a:pPr>
            <a:r>
              <a:rPr lang="tr-TR" sz="4400" dirty="0" smtClean="0">
                <a:solidFill>
                  <a:srgbClr val="FF0000"/>
                </a:solidFill>
                <a:latin typeface="Times New Roman" pitchFamily="18" charset="0"/>
                <a:cs typeface="Times New Roman" pitchFamily="18" charset="0"/>
              </a:rPr>
              <a:t> ona nasıl yardım edebilir?</a:t>
            </a:r>
            <a:endParaRPr lang="tr-TR" sz="4400" dirty="0">
              <a:solidFill>
                <a:srgbClr val="FF0000"/>
              </a:solidFill>
              <a:latin typeface="Times New Roman" pitchFamily="18" charset="0"/>
              <a:cs typeface="Times New Roman" pitchFamily="18" charset="0"/>
            </a:endParaRPr>
          </a:p>
        </p:txBody>
      </p:sp>
      <p:sp>
        <p:nvSpPr>
          <p:cNvPr id="30722" name="AutoShape 2" descr="ANNE BABA ile ilgili gö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30724" name="AutoShape 4" descr="ANNE BABA ile ilgili gö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30726" name="AutoShape 6" descr="ANNE BABA ile ilgili gö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30728" name="Picture 8" descr="http://ilkgelisim.com/wp-content/uploads/2015/02/mukemmeliyetci_anne_baba_tutumu1.jpg"/>
          <p:cNvPicPr>
            <a:picLocks noChangeAspect="1" noChangeArrowheads="1"/>
          </p:cNvPicPr>
          <p:nvPr/>
        </p:nvPicPr>
        <p:blipFill>
          <a:blip r:embed="rId2"/>
          <a:srcRect/>
          <a:stretch>
            <a:fillRect/>
          </a:stretch>
        </p:blipFill>
        <p:spPr bwMode="auto">
          <a:xfrm>
            <a:off x="500035" y="4874816"/>
            <a:ext cx="2786082" cy="1745063"/>
          </a:xfrm>
          <a:prstGeom prst="rect">
            <a:avLst/>
          </a:prstGeom>
          <a:noFill/>
        </p:spPr>
      </p:pic>
      <p:pic>
        <p:nvPicPr>
          <p:cNvPr id="30732" name="Picture 12" descr="http://www.tedankara.k12.tr/public/DestekBolumler/pdr/images/cogelisim4.jpg"/>
          <p:cNvPicPr>
            <a:picLocks noChangeAspect="1" noChangeArrowheads="1"/>
          </p:cNvPicPr>
          <p:nvPr/>
        </p:nvPicPr>
        <p:blipFill>
          <a:blip r:embed="rId3"/>
          <a:srcRect/>
          <a:stretch>
            <a:fillRect/>
          </a:stretch>
        </p:blipFill>
        <p:spPr bwMode="auto">
          <a:xfrm>
            <a:off x="7162800" y="4571999"/>
            <a:ext cx="1981200" cy="2286001"/>
          </a:xfrm>
          <a:prstGeom prst="rect">
            <a:avLst/>
          </a:prstGeom>
          <a:noFill/>
        </p:spPr>
      </p:pic>
      <p:pic>
        <p:nvPicPr>
          <p:cNvPr id="30734" name="Picture 14" descr="http://www.somuncubaba.net/images/server/138-27kardes_kiskanclik.jpg"/>
          <p:cNvPicPr>
            <a:picLocks noChangeAspect="1" noChangeArrowheads="1"/>
          </p:cNvPicPr>
          <p:nvPr/>
        </p:nvPicPr>
        <p:blipFill>
          <a:blip r:embed="rId4"/>
          <a:srcRect/>
          <a:stretch>
            <a:fillRect/>
          </a:stretch>
        </p:blipFill>
        <p:spPr bwMode="auto">
          <a:xfrm>
            <a:off x="785786" y="2500306"/>
            <a:ext cx="1502268" cy="1400172"/>
          </a:xfrm>
          <a:prstGeom prst="rect">
            <a:avLst/>
          </a:prstGeom>
          <a:noFill/>
        </p:spPr>
      </p:pic>
      <p:pic>
        <p:nvPicPr>
          <p:cNvPr id="30736" name="Picture 16" descr="http://www.cocukrehberi.net/wp-content/uploads/2014/10/anne-baba-%C3%A7ocuk-egitim.jpg"/>
          <p:cNvPicPr>
            <a:picLocks noChangeAspect="1" noChangeArrowheads="1"/>
          </p:cNvPicPr>
          <p:nvPr/>
        </p:nvPicPr>
        <p:blipFill>
          <a:blip r:embed="rId5" cstate="print"/>
          <a:srcRect/>
          <a:stretch>
            <a:fillRect/>
          </a:stretch>
        </p:blipFill>
        <p:spPr bwMode="auto">
          <a:xfrm>
            <a:off x="6357950" y="2285992"/>
            <a:ext cx="2527586" cy="1619235"/>
          </a:xfrm>
          <a:prstGeom prst="rect">
            <a:avLst/>
          </a:prstGeom>
          <a:noFill/>
        </p:spPr>
      </p:pic>
      <p:pic>
        <p:nvPicPr>
          <p:cNvPr id="30738" name="Picture 18" descr="ANNE BABA ile ilgili görsel sonucu"/>
          <p:cNvPicPr>
            <a:picLocks noChangeAspect="1" noChangeArrowheads="1"/>
          </p:cNvPicPr>
          <p:nvPr/>
        </p:nvPicPr>
        <p:blipFill>
          <a:blip r:embed="rId6"/>
          <a:srcRect/>
          <a:stretch>
            <a:fillRect/>
          </a:stretch>
        </p:blipFill>
        <p:spPr bwMode="auto">
          <a:xfrm>
            <a:off x="6889642" y="0"/>
            <a:ext cx="2254358" cy="1500174"/>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ctr"/>
            <a:endParaRPr lang="tr-TR" dirty="0" smtClean="0"/>
          </a:p>
          <a:p>
            <a:pPr algn="ctr">
              <a:buNone/>
            </a:pPr>
            <a:r>
              <a:rPr lang="tr-TR" sz="3600" dirty="0" smtClean="0">
                <a:solidFill>
                  <a:schemeClr val="accent4">
                    <a:lumMod val="75000"/>
                  </a:schemeClr>
                </a:solidFill>
                <a:latin typeface="Times New Roman" pitchFamily="18" charset="0"/>
                <a:cs typeface="Times New Roman" pitchFamily="18" charset="0"/>
              </a:rPr>
              <a:t>Çocuğa sınırların belli olduğu ve sevginin</a:t>
            </a:r>
          </a:p>
          <a:p>
            <a:pPr algn="ctr">
              <a:buNone/>
            </a:pPr>
            <a:r>
              <a:rPr lang="tr-TR" sz="3600" dirty="0" smtClean="0">
                <a:solidFill>
                  <a:schemeClr val="accent4">
                    <a:lumMod val="75000"/>
                  </a:schemeClr>
                </a:solidFill>
                <a:latin typeface="Times New Roman" pitchFamily="18" charset="0"/>
                <a:cs typeface="Times New Roman" pitchFamily="18" charset="0"/>
              </a:rPr>
              <a:t> açıkça ifade edildiği </a:t>
            </a:r>
          </a:p>
          <a:p>
            <a:pPr algn="ctr">
              <a:buNone/>
            </a:pPr>
            <a:r>
              <a:rPr lang="tr-TR" sz="3600" dirty="0" smtClean="0">
                <a:solidFill>
                  <a:schemeClr val="accent4">
                    <a:lumMod val="75000"/>
                  </a:schemeClr>
                </a:solidFill>
                <a:latin typeface="Times New Roman" pitchFamily="18" charset="0"/>
                <a:cs typeface="Times New Roman" pitchFamily="18" charset="0"/>
              </a:rPr>
              <a:t>olumlu bir ev yaşamı</a:t>
            </a:r>
          </a:p>
          <a:p>
            <a:pPr algn="ctr">
              <a:buNone/>
            </a:pPr>
            <a:r>
              <a:rPr lang="tr-TR" sz="3600" dirty="0" smtClean="0">
                <a:solidFill>
                  <a:schemeClr val="accent4">
                    <a:lumMod val="75000"/>
                  </a:schemeClr>
                </a:solidFill>
                <a:latin typeface="Times New Roman" pitchFamily="18" charset="0"/>
                <a:cs typeface="Times New Roman" pitchFamily="18" charset="0"/>
              </a:rPr>
              <a:t> sağlanmalıdır. </a:t>
            </a:r>
          </a:p>
          <a:p>
            <a:endParaRPr lang="tr-TR" dirty="0"/>
          </a:p>
        </p:txBody>
      </p:sp>
      <p:pic>
        <p:nvPicPr>
          <p:cNvPr id="28674" name="Picture 2" descr="ANNE BABA ile ilgili görsel sonucu"/>
          <p:cNvPicPr>
            <a:picLocks noChangeAspect="1" noChangeArrowheads="1"/>
          </p:cNvPicPr>
          <p:nvPr/>
        </p:nvPicPr>
        <p:blipFill>
          <a:blip r:embed="rId2"/>
          <a:srcRect/>
          <a:stretch>
            <a:fillRect/>
          </a:stretch>
        </p:blipFill>
        <p:spPr bwMode="auto">
          <a:xfrm>
            <a:off x="285720" y="5072074"/>
            <a:ext cx="3095625" cy="1476375"/>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57200" y="1214422"/>
            <a:ext cx="8229600" cy="4911741"/>
          </a:xfrm>
        </p:spPr>
        <p:txBody>
          <a:bodyPr/>
          <a:lstStyle/>
          <a:p>
            <a:pPr algn="ctr"/>
            <a:endParaRPr lang="tr-TR" dirty="0" smtClean="0"/>
          </a:p>
          <a:p>
            <a:pPr algn="ctr">
              <a:buNone/>
            </a:pPr>
            <a:r>
              <a:rPr lang="tr-TR" dirty="0" smtClean="0">
                <a:solidFill>
                  <a:srgbClr val="0070C0"/>
                </a:solidFill>
                <a:latin typeface="Times New Roman" pitchFamily="18" charset="0"/>
                <a:cs typeface="Times New Roman" pitchFamily="18" charset="0"/>
              </a:rPr>
              <a:t>Çocuğa kendi işini kendisinin yapması için </a:t>
            </a:r>
          </a:p>
          <a:p>
            <a:pPr algn="ctr">
              <a:buNone/>
            </a:pPr>
            <a:r>
              <a:rPr lang="tr-TR" dirty="0" smtClean="0">
                <a:solidFill>
                  <a:srgbClr val="0070C0"/>
                </a:solidFill>
                <a:latin typeface="Times New Roman" pitchFamily="18" charset="0"/>
                <a:cs typeface="Times New Roman" pitchFamily="18" charset="0"/>
              </a:rPr>
              <a:t>fırsat tanınmalı, </a:t>
            </a:r>
          </a:p>
          <a:p>
            <a:pPr algn="ctr">
              <a:buNone/>
            </a:pPr>
            <a:r>
              <a:rPr lang="tr-TR" dirty="0" smtClean="0">
                <a:solidFill>
                  <a:srgbClr val="0070C0"/>
                </a:solidFill>
                <a:latin typeface="Times New Roman" pitchFamily="18" charset="0"/>
                <a:cs typeface="Times New Roman" pitchFamily="18" charset="0"/>
              </a:rPr>
              <a:t>kendi başına yapabileceği işler</a:t>
            </a:r>
          </a:p>
          <a:p>
            <a:pPr algn="ctr">
              <a:buNone/>
            </a:pPr>
            <a:r>
              <a:rPr lang="tr-TR" dirty="0" smtClean="0">
                <a:solidFill>
                  <a:srgbClr val="0070C0"/>
                </a:solidFill>
                <a:latin typeface="Times New Roman" pitchFamily="18" charset="0"/>
                <a:cs typeface="Times New Roman" pitchFamily="18" charset="0"/>
              </a:rPr>
              <a:t> bir yetişkin tarafından yapılmamalıdır. </a:t>
            </a:r>
          </a:p>
          <a:p>
            <a:pPr>
              <a:buNone/>
            </a:pPr>
            <a:endParaRPr lang="tr-TR" dirty="0"/>
          </a:p>
        </p:txBody>
      </p:sp>
      <p:pic>
        <p:nvPicPr>
          <p:cNvPr id="31746" name="Picture 2" descr="ANNE BABA ile ilgili görsel sonucu"/>
          <p:cNvPicPr>
            <a:picLocks noChangeAspect="1" noChangeArrowheads="1"/>
          </p:cNvPicPr>
          <p:nvPr/>
        </p:nvPicPr>
        <p:blipFill>
          <a:blip r:embed="rId2"/>
          <a:srcRect/>
          <a:stretch>
            <a:fillRect/>
          </a:stretch>
        </p:blipFill>
        <p:spPr bwMode="auto">
          <a:xfrm>
            <a:off x="571472" y="4786322"/>
            <a:ext cx="2571750" cy="1781176"/>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just">
              <a:buNone/>
            </a:pPr>
            <a:r>
              <a:rPr lang="tr-TR" sz="2800" dirty="0" smtClean="0">
                <a:latin typeface="Times New Roman" pitchFamily="18" charset="0"/>
                <a:cs typeface="Times New Roman" pitchFamily="18" charset="0"/>
              </a:rPr>
              <a:t>“Benlik” kişiyi o kişi yapan, başkalarından ayıran duygu, tutum ve davranışların tümünün örgütlenmiş bütünlüğünü anlatır.”</a:t>
            </a:r>
          </a:p>
          <a:p>
            <a:pPr algn="just">
              <a:buNone/>
            </a:pPr>
            <a:endParaRPr lang="tr-TR" sz="2800" dirty="0" smtClean="0">
              <a:latin typeface="Times New Roman" pitchFamily="18" charset="0"/>
              <a:cs typeface="Times New Roman" pitchFamily="18" charset="0"/>
            </a:endParaRPr>
          </a:p>
          <a:p>
            <a:pPr>
              <a:buNone/>
            </a:pPr>
            <a:r>
              <a:rPr lang="tr-TR" sz="2800" dirty="0" smtClean="0">
                <a:latin typeface="Times New Roman" pitchFamily="18" charset="0"/>
                <a:cs typeface="Times New Roman" pitchFamily="18" charset="0"/>
              </a:rPr>
              <a:t>Benlik </a:t>
            </a:r>
            <a:r>
              <a:rPr lang="tr-TR" sz="2800" dirty="0" err="1" smtClean="0">
                <a:latin typeface="Times New Roman" pitchFamily="18" charset="0"/>
                <a:cs typeface="Times New Roman" pitchFamily="18" charset="0"/>
              </a:rPr>
              <a:t>kavramı”ise</a:t>
            </a:r>
            <a:r>
              <a:rPr lang="tr-TR" sz="2800" dirty="0" smtClean="0">
                <a:latin typeface="Times New Roman" pitchFamily="18" charset="0"/>
                <a:cs typeface="Times New Roman" pitchFamily="18" charset="0"/>
              </a:rPr>
              <a:t> kişinin kendini nasıl gördüğünü, kendine nasıl değer biçtiğini anlatır. </a:t>
            </a:r>
            <a:r>
              <a:rPr lang="tr-TR" dirty="0" smtClean="0"/>
              <a:t/>
            </a:r>
            <a:br>
              <a:rPr lang="tr-TR" dirty="0" smtClean="0"/>
            </a:br>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a:xfrm>
            <a:off x="457200" y="1857364"/>
            <a:ext cx="8229600" cy="4268799"/>
          </a:xfrm>
        </p:spPr>
        <p:txBody>
          <a:bodyPr/>
          <a:lstStyle/>
          <a:p>
            <a:pPr algn="ctr"/>
            <a:endParaRPr lang="tr-TR" sz="4000" dirty="0" smtClean="0">
              <a:solidFill>
                <a:srgbClr val="00B050"/>
              </a:solidFill>
              <a:latin typeface="Times New Roman" pitchFamily="18" charset="0"/>
              <a:cs typeface="Times New Roman" pitchFamily="18" charset="0"/>
            </a:endParaRPr>
          </a:p>
          <a:p>
            <a:pPr algn="ctr">
              <a:buNone/>
            </a:pPr>
            <a:r>
              <a:rPr lang="tr-TR" sz="4000" dirty="0" smtClean="0">
                <a:solidFill>
                  <a:srgbClr val="00B050"/>
                </a:solidFill>
                <a:latin typeface="Times New Roman" pitchFamily="18" charset="0"/>
                <a:cs typeface="Times New Roman" pitchFamily="18" charset="0"/>
              </a:rPr>
              <a:t>Başladığı işi bitirmesi konusunda motive edilmeli, destek olunmalı, model oluşturulmalıdır. </a:t>
            </a:r>
          </a:p>
          <a:p>
            <a:endParaRPr lang="tr-TR" dirty="0"/>
          </a:p>
        </p:txBody>
      </p:sp>
      <p:pic>
        <p:nvPicPr>
          <p:cNvPr id="32770" name="Picture 2" descr="ANNE BABA ile ilgili görsel sonucu"/>
          <p:cNvPicPr>
            <a:picLocks noChangeAspect="1" noChangeArrowheads="1"/>
          </p:cNvPicPr>
          <p:nvPr/>
        </p:nvPicPr>
        <p:blipFill>
          <a:blip r:embed="rId2"/>
          <a:srcRect/>
          <a:stretch>
            <a:fillRect/>
          </a:stretch>
        </p:blipFill>
        <p:spPr bwMode="auto">
          <a:xfrm>
            <a:off x="214282" y="1071546"/>
            <a:ext cx="3543300" cy="1285876"/>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57200" y="1214422"/>
            <a:ext cx="8229600" cy="4911741"/>
          </a:xfrm>
        </p:spPr>
        <p:txBody>
          <a:bodyPr/>
          <a:lstStyle/>
          <a:p>
            <a:pPr algn="ctr"/>
            <a:endParaRPr lang="tr-TR" sz="2800" dirty="0" smtClean="0">
              <a:solidFill>
                <a:srgbClr val="FF0000"/>
              </a:solidFill>
              <a:latin typeface="Times New Roman" pitchFamily="18" charset="0"/>
              <a:cs typeface="Times New Roman" pitchFamily="18" charset="0"/>
            </a:endParaRPr>
          </a:p>
          <a:p>
            <a:pPr algn="ctr">
              <a:buNone/>
            </a:pPr>
            <a:r>
              <a:rPr lang="tr-TR" sz="2800" dirty="0" smtClean="0">
                <a:solidFill>
                  <a:srgbClr val="FF0000"/>
                </a:solidFill>
                <a:latin typeface="Times New Roman" pitchFamily="18" charset="0"/>
                <a:cs typeface="Times New Roman" pitchFamily="18" charset="0"/>
              </a:rPr>
              <a:t>Çocuğunuzun zayıf yanlarını görmezlikten gelmeyin, dürüst olun, ama onları eleştirmeyin. Çocuklar kendilerindeki eksiklikleri ve kusurları kabullenmelidir </a:t>
            </a:r>
          </a:p>
          <a:p>
            <a:pPr algn="ctr"/>
            <a:endParaRPr lang="tr-TR" dirty="0" smtClean="0">
              <a:solidFill>
                <a:srgbClr val="FF0000"/>
              </a:solidFill>
              <a:latin typeface="Times New Roman" pitchFamily="18" charset="0"/>
              <a:cs typeface="Times New Roman" pitchFamily="18" charset="0"/>
            </a:endParaRPr>
          </a:p>
          <a:p>
            <a:pPr algn="ctr">
              <a:buNone/>
            </a:pPr>
            <a:r>
              <a:rPr lang="tr-TR" dirty="0" smtClean="0">
                <a:solidFill>
                  <a:srgbClr val="FF0000"/>
                </a:solidFill>
                <a:latin typeface="Times New Roman" pitchFamily="18" charset="0"/>
                <a:cs typeface="Times New Roman" pitchFamily="18" charset="0"/>
              </a:rPr>
              <a:t>Bunun yanı sıra iyi ve kuvvetli oldukları yanları ile gurur duyabilmelidirler. </a:t>
            </a:r>
          </a:p>
          <a:p>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dirty="0" smtClean="0"/>
          </a:p>
          <a:p>
            <a:pPr algn="ctr">
              <a:buNone/>
            </a:pPr>
            <a:r>
              <a:rPr lang="tr-TR" sz="3600" b="1" dirty="0" smtClean="0">
                <a:solidFill>
                  <a:schemeClr val="accent2">
                    <a:lumMod val="75000"/>
                  </a:schemeClr>
                </a:solidFill>
                <a:latin typeface="Times New Roman" pitchFamily="18" charset="0"/>
                <a:cs typeface="Times New Roman" pitchFamily="18" charset="0"/>
              </a:rPr>
              <a:t>Çocuk haklı olduğunda haklılığı vurgulanmalı, haksız olduğunda hataları ve nasıl düzeltilebileceği konuşulmalıdır </a:t>
            </a:r>
          </a:p>
          <a:p>
            <a:endParaRPr lang="tr-TR" dirty="0"/>
          </a:p>
        </p:txBody>
      </p:sp>
      <p:sp>
        <p:nvSpPr>
          <p:cNvPr id="34818" name="AutoShape 2" descr="Aile kurallar ile ilgili gö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34820" name="AutoShape 4" descr="Aile kurallar ile ilgili gö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34822" name="AutoShape 6" descr="Aile kurallar ile ilgili gö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34824" name="AutoShape 8" descr="http://www.minikokul.com/wp-content/uploads/2011/03/kurallar.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34826" name="Picture 10" descr="http://www.minikokul.com/wp-content/uploads/2011/03/kurallar.jpg"/>
          <p:cNvPicPr>
            <a:picLocks noChangeAspect="1" noChangeArrowheads="1"/>
          </p:cNvPicPr>
          <p:nvPr/>
        </p:nvPicPr>
        <p:blipFill>
          <a:blip r:embed="rId2"/>
          <a:srcRect/>
          <a:stretch>
            <a:fillRect/>
          </a:stretch>
        </p:blipFill>
        <p:spPr bwMode="auto">
          <a:xfrm>
            <a:off x="785786" y="4929198"/>
            <a:ext cx="2928958" cy="1288566"/>
          </a:xfrm>
          <a:prstGeom prst="rect">
            <a:avLst/>
          </a:prstGeom>
          <a:noFill/>
        </p:spPr>
      </p:pic>
      <p:sp>
        <p:nvSpPr>
          <p:cNvPr id="34830" name="AutoShape 14" descr="Aile kurallar ile ilgili gö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dirty="0" smtClean="0"/>
          </a:p>
          <a:p>
            <a:pPr algn="ctr">
              <a:buNone/>
            </a:pPr>
            <a:r>
              <a:rPr lang="tr-TR" sz="3600" dirty="0" smtClean="0">
                <a:solidFill>
                  <a:schemeClr val="tx2">
                    <a:lumMod val="75000"/>
                  </a:schemeClr>
                </a:solidFill>
                <a:latin typeface="Times New Roman" pitchFamily="18" charset="0"/>
                <a:cs typeface="Times New Roman" pitchFamily="18" charset="0"/>
              </a:rPr>
              <a:t>Evde düzenli olarak belli konularda sorumluluk alması sağlanmalı ve aldığı sorumlulukları yerine getirip getirmediği izlenmelidir. </a:t>
            </a:r>
          </a:p>
          <a:p>
            <a:endParaRPr lang="tr-TR" dirty="0"/>
          </a:p>
        </p:txBody>
      </p:sp>
      <p:pic>
        <p:nvPicPr>
          <p:cNvPr id="33794" name="Picture 2" descr="Aile kurallar ile ilgili görsel sonucu"/>
          <p:cNvPicPr>
            <a:picLocks noChangeAspect="1" noChangeArrowheads="1"/>
          </p:cNvPicPr>
          <p:nvPr/>
        </p:nvPicPr>
        <p:blipFill>
          <a:blip r:embed="rId2"/>
          <a:srcRect/>
          <a:stretch>
            <a:fillRect/>
          </a:stretch>
        </p:blipFill>
        <p:spPr bwMode="auto">
          <a:xfrm>
            <a:off x="0" y="4953000"/>
            <a:ext cx="2409825" cy="1905000"/>
          </a:xfrm>
          <a:prstGeom prst="rect">
            <a:avLst/>
          </a:prstGeom>
          <a:noFill/>
        </p:spPr>
      </p:pic>
      <p:pic>
        <p:nvPicPr>
          <p:cNvPr id="33796" name="Picture 4" descr="Aile kurallar ile ilgili görsel sonucu"/>
          <p:cNvPicPr>
            <a:picLocks noChangeAspect="1" noChangeArrowheads="1"/>
          </p:cNvPicPr>
          <p:nvPr/>
        </p:nvPicPr>
        <p:blipFill>
          <a:blip r:embed="rId3"/>
          <a:srcRect/>
          <a:stretch>
            <a:fillRect/>
          </a:stretch>
        </p:blipFill>
        <p:spPr bwMode="auto">
          <a:xfrm>
            <a:off x="6143636" y="4071942"/>
            <a:ext cx="2571750" cy="1781176"/>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ctr"/>
            <a:endParaRPr lang="tr-TR" b="1" dirty="0" smtClean="0">
              <a:solidFill>
                <a:schemeClr val="accent5">
                  <a:lumMod val="75000"/>
                </a:schemeClr>
              </a:solidFill>
              <a:latin typeface="Times New Roman" pitchFamily="18" charset="0"/>
              <a:cs typeface="Times New Roman" pitchFamily="18" charset="0"/>
            </a:endParaRPr>
          </a:p>
          <a:p>
            <a:pPr algn="ctr">
              <a:buNone/>
            </a:pPr>
            <a:r>
              <a:rPr lang="tr-TR" b="1" dirty="0" smtClean="0">
                <a:solidFill>
                  <a:schemeClr val="accent5">
                    <a:lumMod val="75000"/>
                  </a:schemeClr>
                </a:solidFill>
                <a:latin typeface="Times New Roman" pitchFamily="18" charset="0"/>
                <a:cs typeface="Times New Roman" pitchFamily="18" charset="0"/>
              </a:rPr>
              <a:t>Girdiği farklı sosyal ortamlarda başarabileceği görevler alması sağlanmalıdır </a:t>
            </a:r>
          </a:p>
          <a:p>
            <a:endParaRPr lang="tr-TR" dirty="0"/>
          </a:p>
        </p:txBody>
      </p:sp>
      <p:pic>
        <p:nvPicPr>
          <p:cNvPr id="36866" name="Picture 2" descr="Aile kurallar ile ilgili görsel sonucu"/>
          <p:cNvPicPr>
            <a:picLocks noChangeAspect="1" noChangeArrowheads="1"/>
          </p:cNvPicPr>
          <p:nvPr/>
        </p:nvPicPr>
        <p:blipFill>
          <a:blip r:embed="rId2"/>
          <a:srcRect/>
          <a:stretch>
            <a:fillRect/>
          </a:stretch>
        </p:blipFill>
        <p:spPr bwMode="auto">
          <a:xfrm>
            <a:off x="642910" y="3714752"/>
            <a:ext cx="1914525" cy="2390775"/>
          </a:xfrm>
          <a:prstGeom prst="rect">
            <a:avLst/>
          </a:prstGeo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dirty="0" smtClean="0"/>
          </a:p>
          <a:p>
            <a:pPr algn="ctr">
              <a:buNone/>
            </a:pPr>
            <a:r>
              <a:rPr lang="tr-TR" dirty="0" smtClean="0">
                <a:solidFill>
                  <a:schemeClr val="bg2">
                    <a:lumMod val="25000"/>
                  </a:schemeClr>
                </a:solidFill>
                <a:latin typeface="Times New Roman" pitchFamily="18" charset="0"/>
                <a:cs typeface="Times New Roman" pitchFamily="18" charset="0"/>
              </a:rPr>
              <a:t>Ailedeki tüm bireylerin, kişisel sorunlarını, aile içi sorunlarını, başlarına gelen iyi-kötü olayları, anne babayı ve onu sevindiren ve üzen olayları konuşup paylaşabildiği düzenli toplantılar yapılmalıdır. </a:t>
            </a:r>
          </a:p>
          <a:p>
            <a:endParaRPr lang="tr-T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ctr"/>
            <a:endParaRPr lang="tr-TR" dirty="0" smtClean="0">
              <a:solidFill>
                <a:schemeClr val="accent6">
                  <a:lumMod val="75000"/>
                </a:schemeClr>
              </a:solidFill>
              <a:latin typeface="Times New Roman" pitchFamily="18" charset="0"/>
              <a:cs typeface="Times New Roman" pitchFamily="18" charset="0"/>
            </a:endParaRPr>
          </a:p>
          <a:p>
            <a:pPr algn="ctr">
              <a:buNone/>
            </a:pPr>
            <a:r>
              <a:rPr lang="tr-TR" dirty="0" smtClean="0">
                <a:solidFill>
                  <a:schemeClr val="accent6">
                    <a:lumMod val="75000"/>
                  </a:schemeClr>
                </a:solidFill>
                <a:latin typeface="Times New Roman" pitchFamily="18" charset="0"/>
                <a:cs typeface="Times New Roman" pitchFamily="18" charset="0"/>
              </a:rPr>
              <a:t>Okulla ilgili yetersizliklerinden çok başarılarının üzerinde durulmalıdır. Bir dersten aldığı düşük bir not, diğer dersteki çalışma ve başarısını gölgelememelidir. </a:t>
            </a:r>
          </a:p>
          <a:p>
            <a:endParaRPr lang="tr-TR" dirty="0"/>
          </a:p>
        </p:txBody>
      </p:sp>
      <p:pic>
        <p:nvPicPr>
          <p:cNvPr id="37890" name="Picture 2" descr="Aile kurallar ile ilgili görsel sonucu"/>
          <p:cNvPicPr>
            <a:picLocks noChangeAspect="1" noChangeArrowheads="1"/>
          </p:cNvPicPr>
          <p:nvPr/>
        </p:nvPicPr>
        <p:blipFill>
          <a:blip r:embed="rId2"/>
          <a:srcRect/>
          <a:stretch>
            <a:fillRect/>
          </a:stretch>
        </p:blipFill>
        <p:spPr bwMode="auto">
          <a:xfrm>
            <a:off x="500034" y="4857760"/>
            <a:ext cx="3152775" cy="1447801"/>
          </a:xfrm>
          <a:prstGeom prst="rect">
            <a:avLst/>
          </a:prstGeom>
          <a:noFill/>
        </p:spPr>
      </p:pic>
      <p:pic>
        <p:nvPicPr>
          <p:cNvPr id="37892" name="Picture 4" descr="Aile kurallar ile ilgili görsel sonucu"/>
          <p:cNvPicPr>
            <a:picLocks noChangeAspect="1" noChangeArrowheads="1"/>
          </p:cNvPicPr>
          <p:nvPr/>
        </p:nvPicPr>
        <p:blipFill>
          <a:blip r:embed="rId3"/>
          <a:srcRect/>
          <a:stretch>
            <a:fillRect/>
          </a:stretch>
        </p:blipFill>
        <p:spPr bwMode="auto">
          <a:xfrm>
            <a:off x="6357950" y="4071942"/>
            <a:ext cx="2286000" cy="1409700"/>
          </a:xfrm>
          <a:prstGeom prst="rect">
            <a:avLst/>
          </a:prstGeom>
          <a:noFill/>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ctr">
              <a:buNone/>
            </a:pPr>
            <a:r>
              <a:rPr lang="tr-TR" dirty="0" smtClean="0">
                <a:solidFill>
                  <a:schemeClr val="tx1">
                    <a:lumMod val="75000"/>
                    <a:lumOff val="25000"/>
                  </a:schemeClr>
                </a:solidFill>
                <a:latin typeface="Times New Roman" pitchFamily="18" charset="0"/>
                <a:cs typeface="Times New Roman" pitchFamily="18" charset="0"/>
              </a:rPr>
              <a:t>Başarıyla sonuçlanmasa bile çabaları takdir edilmelidir. Bir çocuğun anne-babası tarafından, "Öğrenmeye çalışmandan gurur duyuyorum", "İyi çalışman beni mutlu ediyor" gibi sözlerle yüreklendirilmesi, çocuğun daha çok çaba harcaması için onu motive edecek, mücadele gücünü geliştirecektir </a:t>
            </a:r>
          </a:p>
          <a:p>
            <a:endParaRPr lang="tr-T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a:buNone/>
            </a:pPr>
            <a:r>
              <a:rPr lang="tr-TR" dirty="0" smtClean="0"/>
              <a:t>KAYNAKLAR:</a:t>
            </a:r>
          </a:p>
          <a:p>
            <a:pPr>
              <a:buNone/>
            </a:pPr>
            <a:r>
              <a:rPr lang="tr-TR" sz="2000" dirty="0" smtClean="0">
                <a:latin typeface="Times New Roman" pitchFamily="18" charset="0"/>
                <a:cs typeface="Times New Roman" pitchFamily="18" charset="0"/>
              </a:rPr>
              <a:t>Karagül,S. (2012).Özerk Benlik Gelişimi ve Yabancı Dilde Eğitim.Çağdaş Türk Dili. (Sayı: 288).</a:t>
            </a:r>
          </a:p>
          <a:p>
            <a:pPr>
              <a:buNone/>
            </a:pPr>
            <a:r>
              <a:rPr lang="tr-TR" sz="2000" dirty="0" err="1" smtClean="0">
                <a:latin typeface="Times New Roman" pitchFamily="18" charset="0"/>
                <a:cs typeface="Times New Roman" pitchFamily="18" charset="0"/>
              </a:rPr>
              <a:t>Gürşen</a:t>
            </a: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Otacıoğlu</a:t>
            </a:r>
            <a:r>
              <a:rPr lang="tr-TR" sz="2000" dirty="0" smtClean="0">
                <a:latin typeface="Times New Roman" pitchFamily="18" charset="0"/>
                <a:cs typeface="Times New Roman" pitchFamily="18" charset="0"/>
              </a:rPr>
              <a:t>,S.(2008).</a:t>
            </a:r>
            <a:r>
              <a:rPr lang="tr-TR" dirty="0" smtClean="0"/>
              <a:t> </a:t>
            </a:r>
            <a:r>
              <a:rPr lang="tr-TR" sz="2000" dirty="0" smtClean="0">
                <a:latin typeface="Times New Roman" pitchFamily="18" charset="0"/>
                <a:cs typeface="Times New Roman" pitchFamily="18" charset="0"/>
              </a:rPr>
              <a:t>Öğretmen Adaylarının Problem Çözme Becerileri ile Öz Güven Düzeylerinin İncelenmesi. Kuram ve Uygulamada Eğitim Bilimleri.</a:t>
            </a:r>
          </a:p>
          <a:p>
            <a:pPr>
              <a:buNone/>
            </a:pPr>
            <a:r>
              <a:rPr lang="tr-TR" sz="2000" dirty="0" err="1" smtClean="0">
                <a:latin typeface="Times New Roman" pitchFamily="18" charset="0"/>
                <a:cs typeface="Times New Roman" pitchFamily="18" charset="0"/>
              </a:rPr>
              <a:t>Sirus</a:t>
            </a:r>
            <a:r>
              <a:rPr lang="tr-TR" sz="2000" dirty="0" smtClean="0">
                <a:latin typeface="Times New Roman" pitchFamily="18" charset="0"/>
                <a:cs typeface="Times New Roman" pitchFamily="18" charset="0"/>
              </a:rPr>
              <a:t> Koleji PDR Birimi,Psikolog Kübra EKİZ</a:t>
            </a:r>
          </a:p>
          <a:p>
            <a:pPr>
              <a:buNone/>
            </a:pPr>
            <a:r>
              <a:rPr lang="tr-TR" sz="2000" dirty="0" smtClean="0">
                <a:hlinkClick r:id="rId2"/>
              </a:rPr>
              <a:t>http://mebk12.</a:t>
            </a:r>
            <a:r>
              <a:rPr lang="tr-TR" sz="2000" dirty="0" err="1" smtClean="0">
                <a:hlinkClick r:id="rId2"/>
              </a:rPr>
              <a:t>meb</a:t>
            </a:r>
            <a:r>
              <a:rPr lang="tr-TR" sz="2000" dirty="0" smtClean="0">
                <a:hlinkClick r:id="rId2"/>
              </a:rPr>
              <a:t>.gov.tr/</a:t>
            </a:r>
            <a:r>
              <a:rPr lang="tr-TR" sz="2000" dirty="0" err="1" smtClean="0">
                <a:hlinkClick r:id="rId2"/>
              </a:rPr>
              <a:t>meb</a:t>
            </a:r>
            <a:r>
              <a:rPr lang="tr-TR" sz="2000" dirty="0" smtClean="0">
                <a:hlinkClick r:id="rId2"/>
              </a:rPr>
              <a:t>_</a:t>
            </a:r>
            <a:r>
              <a:rPr lang="tr-TR" sz="2000" dirty="0" err="1" smtClean="0">
                <a:hlinkClick r:id="rId2"/>
              </a:rPr>
              <a:t>iys</a:t>
            </a:r>
            <a:r>
              <a:rPr lang="tr-TR" sz="2000" dirty="0" smtClean="0">
                <a:hlinkClick r:id="rId2"/>
              </a:rPr>
              <a:t>_dosyalar/16/14/747235/</a:t>
            </a:r>
            <a:r>
              <a:rPr lang="tr-TR" sz="2000" dirty="0" err="1" smtClean="0">
                <a:hlinkClick r:id="rId2"/>
              </a:rPr>
              <a:t>icerikler</a:t>
            </a:r>
            <a:r>
              <a:rPr lang="tr-TR" sz="2000" dirty="0" smtClean="0">
                <a:hlinkClick r:id="rId2"/>
              </a:rPr>
              <a:t>/benlik-</a:t>
            </a:r>
            <a:r>
              <a:rPr lang="tr-TR" sz="2000" dirty="0" err="1" smtClean="0">
                <a:hlinkClick r:id="rId2"/>
              </a:rPr>
              <a:t>gelisimi</a:t>
            </a:r>
            <a:r>
              <a:rPr lang="tr-TR" sz="2000" dirty="0" smtClean="0">
                <a:hlinkClick r:id="rId2"/>
              </a:rPr>
              <a:t>_84160.html</a:t>
            </a:r>
            <a:endParaRPr lang="tr-TR" sz="2000" dirty="0" smtClean="0"/>
          </a:p>
          <a:p>
            <a:pPr>
              <a:buNone/>
            </a:pPr>
            <a:endParaRPr lang="tr-TR" sz="2000" dirty="0" smtClean="0"/>
          </a:p>
          <a:p>
            <a:pPr>
              <a:buNone/>
            </a:pPr>
            <a:endParaRPr lang="tr-TR" sz="20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buNone/>
            </a:pPr>
            <a:r>
              <a:rPr lang="tr-TR" dirty="0" smtClean="0">
                <a:latin typeface="Times New Roman" pitchFamily="18" charset="0"/>
                <a:cs typeface="Times New Roman" pitchFamily="18" charset="0"/>
              </a:rPr>
              <a:t>Benlik kişinin sahip olduğu gerçek kişiliği, benlik kavramı ise ulaşmak istediği kişiliğidir. </a:t>
            </a:r>
            <a:endParaRPr lang="tr-TR" dirty="0">
              <a:latin typeface="Times New Roman" pitchFamily="18" charset="0"/>
              <a:cs typeface="Times New Roman" pitchFamily="18" charset="0"/>
            </a:endParaRPr>
          </a:p>
        </p:txBody>
      </p:sp>
      <p:pic>
        <p:nvPicPr>
          <p:cNvPr id="1026" name="Picture 2" descr="resim"/>
          <p:cNvPicPr>
            <a:picLocks noChangeAspect="1" noChangeArrowheads="1"/>
          </p:cNvPicPr>
          <p:nvPr/>
        </p:nvPicPr>
        <p:blipFill>
          <a:blip r:embed="rId2"/>
          <a:srcRect/>
          <a:stretch>
            <a:fillRect/>
          </a:stretch>
        </p:blipFill>
        <p:spPr bwMode="auto">
          <a:xfrm>
            <a:off x="1000100" y="2786058"/>
            <a:ext cx="3838575" cy="3838576"/>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2357422" y="2285992"/>
            <a:ext cx="6329378" cy="3840171"/>
          </a:xfrm>
        </p:spPr>
        <p:txBody>
          <a:bodyPr>
            <a:normAutofit lnSpcReduction="10000"/>
          </a:bodyPr>
          <a:lstStyle/>
          <a:p>
            <a:pPr>
              <a:buNone/>
            </a:pPr>
            <a:r>
              <a:rPr lang="tr-TR" sz="2800" dirty="0" smtClean="0">
                <a:latin typeface="Times New Roman" pitchFamily="18" charset="0"/>
                <a:cs typeface="Times New Roman" pitchFamily="18" charset="0"/>
              </a:rPr>
              <a:t>Her insanın ulaşmak istediği bir benlik kavramı vardır. Ulaşmak istediği benlik kavramı ile kişinin sahip olduğu benlik arasında bir uyuşumun olması gereklidir. Örneğin müzik yeteneği, becerileri sınırlı olan bir bireyin müzisyen olma çabası hayal kırıklığı ile sonuçlanabilir. </a:t>
            </a:r>
            <a:br>
              <a:rPr lang="tr-TR" sz="2800" dirty="0" smtClean="0">
                <a:latin typeface="Times New Roman" pitchFamily="18" charset="0"/>
                <a:cs typeface="Times New Roman" pitchFamily="18" charset="0"/>
              </a:rPr>
            </a:br>
            <a:endParaRPr lang="tr-TR" sz="2800" dirty="0">
              <a:latin typeface="Times New Roman" pitchFamily="18" charset="0"/>
              <a:cs typeface="Times New Roman" pitchFamily="18" charset="0"/>
            </a:endParaRPr>
          </a:p>
        </p:txBody>
      </p:sp>
      <p:pic>
        <p:nvPicPr>
          <p:cNvPr id="16386" name="Picture 2" descr="https://encrypted-tbn0.gstatic.com/images?q=tbn:ANd9GcSsChISVVwJoyO3dlJTDOjHIsSAv62l12MH7YA1niIfzwY0_Qf3c7xLeac">
            <a:hlinkClick r:id="rId2"/>
          </p:cNvPr>
          <p:cNvPicPr>
            <a:picLocks noChangeAspect="1" noChangeArrowheads="1"/>
          </p:cNvPicPr>
          <p:nvPr/>
        </p:nvPicPr>
        <p:blipFill>
          <a:blip r:embed="rId3"/>
          <a:srcRect/>
          <a:stretch>
            <a:fillRect/>
          </a:stretch>
        </p:blipFill>
        <p:spPr bwMode="auto">
          <a:xfrm>
            <a:off x="357158" y="2285992"/>
            <a:ext cx="1928826" cy="2357454"/>
          </a:xfrm>
          <a:prstGeom prst="rect">
            <a:avLst/>
          </a:prstGeom>
          <a:noFill/>
        </p:spPr>
      </p:pic>
      <p:pic>
        <p:nvPicPr>
          <p:cNvPr id="16388" name="Picture 4" descr="https://encrypted-tbn2.gstatic.com/images?q=tbn:ANd9GcTIPM2kc9F_DSY8PtAhDs5zRPLThaZXZ1M0urTkS2-mJ9SwVPznMhO9jSc">
            <a:hlinkClick r:id="rId4"/>
          </p:cNvPr>
          <p:cNvPicPr>
            <a:picLocks noChangeAspect="1" noChangeArrowheads="1"/>
          </p:cNvPicPr>
          <p:nvPr/>
        </p:nvPicPr>
        <p:blipFill>
          <a:blip r:embed="rId5"/>
          <a:srcRect/>
          <a:stretch>
            <a:fillRect/>
          </a:stretch>
        </p:blipFill>
        <p:spPr bwMode="auto">
          <a:xfrm>
            <a:off x="7602300" y="714356"/>
            <a:ext cx="1541700" cy="1571636"/>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pPr algn="just">
              <a:buNone/>
            </a:pPr>
            <a:r>
              <a:rPr lang="tr-TR" sz="3000" dirty="0" smtClean="0">
                <a:latin typeface="Times New Roman" pitchFamily="18" charset="0"/>
                <a:cs typeface="Times New Roman" pitchFamily="18" charset="0"/>
              </a:rPr>
              <a:t>Çocukluğun ilk yıllarındaki yaşantılarının ve hatta bunlardan bilinç dışına itilmiş olanların bile kişiliğin oluşumu açısından çok etkili olduğu bilinmektedir.</a:t>
            </a:r>
          </a:p>
          <a:p>
            <a:pPr algn="just">
              <a:buNone/>
            </a:pPr>
            <a:r>
              <a:rPr lang="tr-TR" sz="3000" dirty="0" smtClean="0">
                <a:latin typeface="Times New Roman" pitchFamily="18" charset="0"/>
                <a:cs typeface="Times New Roman" pitchFamily="18" charset="0"/>
              </a:rPr>
              <a:t>Benlik kavramı bireyin çeşitli yaşantıları algılaması sonucu oluşur. </a:t>
            </a:r>
          </a:p>
          <a:p>
            <a:pPr>
              <a:buNone/>
            </a:pPr>
            <a:r>
              <a:rPr lang="tr-TR" sz="3000" dirty="0" smtClean="0">
                <a:latin typeface="Times New Roman" pitchFamily="18" charset="0"/>
                <a:cs typeface="Times New Roman" pitchFamily="18" charset="0"/>
              </a:rPr>
              <a:t>Benlik imgesi  bireyin gelişimi süresince fizyolojik, fiziksel, psikolojik ve toplumsal etmenlerin etkileşimi sonucunda ortaya çıkar. </a:t>
            </a:r>
            <a:r>
              <a:rPr lang="tr-TR" dirty="0" smtClean="0"/>
              <a:t/>
            </a:r>
            <a:br>
              <a:rPr lang="tr-TR" dirty="0" smtClean="0"/>
            </a:b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algn="just">
              <a:buNone/>
            </a:pPr>
            <a:r>
              <a:rPr lang="tr-TR" sz="2800" dirty="0" smtClean="0">
                <a:latin typeface="Times New Roman" pitchFamily="18" charset="0"/>
                <a:cs typeface="Times New Roman" pitchFamily="18" charset="0"/>
              </a:rPr>
              <a:t>Eğitimin amaçlarından biriside, bireylerin kendi benliğine karşı daha gerçekçi ve olumlu bir tutum edinebilmelerine yardımcı olmaktır. Bireyin gelişen benlik kavramı onun kendi benliğini değerli ve yeterli bulma duyguları ile yakından ilgilidir</a:t>
            </a:r>
            <a:endParaRPr lang="tr-TR" sz="2800" dirty="0">
              <a:latin typeface="Times New Roman" pitchFamily="18" charset="0"/>
              <a:cs typeface="Times New Roman" pitchFamily="18" charset="0"/>
            </a:endParaRPr>
          </a:p>
        </p:txBody>
      </p:sp>
      <p:pic>
        <p:nvPicPr>
          <p:cNvPr id="17410" name="Picture 2" descr="https://encrypted-tbn3.gstatic.com/images?q=tbn:ANd9GcQxeWL0HtENXws3pur2UIUDi5NJgQKSKjpBflxD7E6w97tZ5N2yJnDy40U">
            <a:hlinkClick r:id="rId2"/>
          </p:cNvPr>
          <p:cNvPicPr>
            <a:picLocks noChangeAspect="1" noChangeArrowheads="1"/>
          </p:cNvPicPr>
          <p:nvPr/>
        </p:nvPicPr>
        <p:blipFill>
          <a:blip r:embed="rId3"/>
          <a:srcRect/>
          <a:stretch>
            <a:fillRect/>
          </a:stretch>
        </p:blipFill>
        <p:spPr bwMode="auto">
          <a:xfrm>
            <a:off x="1142976" y="4500570"/>
            <a:ext cx="1785950" cy="1392199"/>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normAutofit/>
          </a:bodyPr>
          <a:lstStyle/>
          <a:p>
            <a:pPr algn="just">
              <a:buNone/>
            </a:pPr>
            <a:r>
              <a:rPr lang="tr-TR" sz="2400" dirty="0" smtClean="0">
                <a:latin typeface="Times New Roman" pitchFamily="18" charset="0"/>
                <a:cs typeface="Times New Roman" pitchFamily="18" charset="0"/>
              </a:rPr>
              <a:t>Eğitimde birçok özel etkenin öğrenmenin gerçekleşmesinde etkili olduğu bilinmektedir. Bunlardan bazıları; ilgi, motivasyon, tutum, problem çözme becerisi, öz güven ve öz yeterliliktir. Başarı, öz güven ve motive olma arasında pozitif bir ilişki olduğundan, bu becerilerin yüksek düzeyde olması başarıyı artırır, düşük düzeyde olması ise başarıyı azaltır.</a:t>
            </a:r>
          </a:p>
        </p:txBody>
      </p:sp>
      <p:pic>
        <p:nvPicPr>
          <p:cNvPr id="19458" name="Picture 2" descr="https://encrypted-tbn1.gstatic.com/images?q=tbn:ANd9GcRZzZQ0rH2zfHEo5RrPlqC6ZXRIKu11np_E2uaePRZpLSRWBHJ8JplvtQ">
            <a:hlinkClick r:id="rId2"/>
          </p:cNvPr>
          <p:cNvPicPr>
            <a:picLocks noChangeAspect="1" noChangeArrowheads="1"/>
          </p:cNvPicPr>
          <p:nvPr/>
        </p:nvPicPr>
        <p:blipFill>
          <a:blip r:embed="rId3"/>
          <a:srcRect/>
          <a:stretch>
            <a:fillRect/>
          </a:stretch>
        </p:blipFill>
        <p:spPr bwMode="auto">
          <a:xfrm>
            <a:off x="500034" y="4286256"/>
            <a:ext cx="1512393" cy="1000132"/>
          </a:xfrm>
          <a:prstGeom prst="rect">
            <a:avLst/>
          </a:prstGeom>
          <a:noFill/>
        </p:spPr>
      </p:pic>
      <p:pic>
        <p:nvPicPr>
          <p:cNvPr id="19460" name="Picture 4" descr="https://encrypted-tbn1.gstatic.com/images?q=tbn:ANd9GcQUlkiKiHAMH060A-bc5CSUpZxdqaIRefqvuuU30B9Jq4-a1teVRNv4fS-4rA">
            <a:hlinkClick r:id="rId4"/>
          </p:cNvPr>
          <p:cNvPicPr>
            <a:picLocks noChangeAspect="1" noChangeArrowheads="1"/>
          </p:cNvPicPr>
          <p:nvPr/>
        </p:nvPicPr>
        <p:blipFill>
          <a:blip r:embed="rId5"/>
          <a:srcRect/>
          <a:stretch>
            <a:fillRect/>
          </a:stretch>
        </p:blipFill>
        <p:spPr bwMode="auto">
          <a:xfrm>
            <a:off x="7715250" y="0"/>
            <a:ext cx="1428750" cy="1428750"/>
          </a:xfrm>
          <a:prstGeom prst="rect">
            <a:avLst/>
          </a:prstGeom>
          <a:noFill/>
        </p:spPr>
      </p:pic>
      <p:pic>
        <p:nvPicPr>
          <p:cNvPr id="19462" name="Picture 6" descr="https://encrypted-tbn0.gstatic.com/images?q=tbn:ANd9GcQthq9XlAc2gJ-2YdiEvB_Qgk8blriiJCDDisqAUvo9k9McgVDnsXkaEpH8">
            <a:hlinkClick r:id="rId6"/>
          </p:cNvPr>
          <p:cNvPicPr>
            <a:picLocks noChangeAspect="1" noChangeArrowheads="1"/>
          </p:cNvPicPr>
          <p:nvPr/>
        </p:nvPicPr>
        <p:blipFill>
          <a:blip r:embed="rId7"/>
          <a:srcRect/>
          <a:stretch>
            <a:fillRect/>
          </a:stretch>
        </p:blipFill>
        <p:spPr bwMode="auto">
          <a:xfrm>
            <a:off x="6500826" y="4143380"/>
            <a:ext cx="1928826" cy="2364911"/>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just">
              <a:buNone/>
            </a:pPr>
            <a:r>
              <a:rPr lang="tr-TR" sz="2400" dirty="0" smtClean="0">
                <a:latin typeface="Times New Roman" pitchFamily="18" charset="0"/>
                <a:cs typeface="Times New Roman" pitchFamily="18" charset="0"/>
              </a:rPr>
              <a:t>Çünkü bireyler kendilerine güven duyduklarında,öğrenme sürecinde kendilerini daha iyi hissederler ve böylece yüksek düzeyli öğrenme meydana gelir. Savunulan temel düşünce ise öz güven duygusu yüksek olan bireylerin, karşılaştıkları problemleri çözmede daha başarılı olduklarıdır.Bu durum, öğrenmede bu derece önemli etkisi olduğu düşünülen öz güvenin ne demek olduğunun açıklanması gerekliliğini ortaya koymuştur.</a:t>
            </a:r>
          </a:p>
          <a:p>
            <a:endParaRPr lang="tr-TR" dirty="0"/>
          </a:p>
        </p:txBody>
      </p:sp>
      <p:pic>
        <p:nvPicPr>
          <p:cNvPr id="18434" name="Picture 2" descr="https://encrypted-tbn1.gstatic.com/images?q=tbn:ANd9GcSewriug4Y2OADPlnIHTwJtZKITNcxlyB-BI7soEYbUc6RKqR_89qn4Vpk">
            <a:hlinkClick r:id="rId2"/>
          </p:cNvPr>
          <p:cNvPicPr>
            <a:picLocks noChangeAspect="1" noChangeArrowheads="1"/>
          </p:cNvPicPr>
          <p:nvPr/>
        </p:nvPicPr>
        <p:blipFill>
          <a:blip r:embed="rId3"/>
          <a:srcRect/>
          <a:stretch>
            <a:fillRect/>
          </a:stretch>
        </p:blipFill>
        <p:spPr bwMode="auto">
          <a:xfrm>
            <a:off x="7143768" y="4500570"/>
            <a:ext cx="1357321" cy="1357322"/>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algn="just">
              <a:buNone/>
            </a:pPr>
            <a:r>
              <a:rPr lang="tr-TR" sz="2400" dirty="0" smtClean="0">
                <a:latin typeface="Times New Roman" pitchFamily="18" charset="0"/>
                <a:cs typeface="Times New Roman" pitchFamily="18" charset="0"/>
              </a:rPr>
              <a:t>Öz güven; kişinin kendine yönelik olumlu yargılarının olması, kendini ve olayları kontrol edebileceği inancı, kendini sevmesi, yeterli olduğunu düşünmesi ve değerinin farkına varması, kendisiyle barışık olması, kendini olduğu gibi kabul etmesi, kendisini tanıması gibi durumlarla ilgili bir kavramdır.</a:t>
            </a:r>
            <a:endParaRPr lang="tr-TR" sz="2400" dirty="0">
              <a:latin typeface="Times New Roman" pitchFamily="18" charset="0"/>
              <a:cs typeface="Times New Roman" pitchFamily="18" charset="0"/>
            </a:endParaRPr>
          </a:p>
        </p:txBody>
      </p:sp>
      <p:pic>
        <p:nvPicPr>
          <p:cNvPr id="21506" name="Picture 2" descr="https://encrypted-tbn0.gstatic.com/images?q=tbn:ANd9GcRiRKJnvUe76R1vdcjIxahBrAeKXIT6RH5a6Now_Z4XP9j175juv_JMtCw">
            <a:hlinkClick r:id="rId2"/>
          </p:cNvPr>
          <p:cNvPicPr>
            <a:picLocks noChangeAspect="1" noChangeArrowheads="1"/>
          </p:cNvPicPr>
          <p:nvPr/>
        </p:nvPicPr>
        <p:blipFill>
          <a:blip r:embed="rId3"/>
          <a:srcRect/>
          <a:stretch>
            <a:fillRect/>
          </a:stretch>
        </p:blipFill>
        <p:spPr bwMode="auto">
          <a:xfrm>
            <a:off x="857224" y="4000504"/>
            <a:ext cx="1181100" cy="781051"/>
          </a:xfrm>
          <a:prstGeom prst="rect">
            <a:avLst/>
          </a:prstGeom>
          <a:noFill/>
        </p:spPr>
      </p:pic>
      <p:pic>
        <p:nvPicPr>
          <p:cNvPr id="21508" name="Picture 4" descr="https://encrypted-tbn0.gstatic.com/images?q=tbn:ANd9GcQGURfRwRDGJhnaEpGzaDHlsZpeunrK9bFVLqDrv4U6XrUW2hyyZAbIqdXp">
            <a:hlinkClick r:id="rId4"/>
          </p:cNvPr>
          <p:cNvPicPr>
            <a:picLocks noChangeAspect="1" noChangeArrowheads="1"/>
          </p:cNvPicPr>
          <p:nvPr/>
        </p:nvPicPr>
        <p:blipFill>
          <a:blip r:embed="rId5"/>
          <a:srcRect/>
          <a:stretch>
            <a:fillRect/>
          </a:stretch>
        </p:blipFill>
        <p:spPr bwMode="auto">
          <a:xfrm>
            <a:off x="2714612" y="4286256"/>
            <a:ext cx="1304925" cy="942976"/>
          </a:xfrm>
          <a:prstGeom prst="rect">
            <a:avLst/>
          </a:prstGeom>
          <a:noFill/>
        </p:spPr>
      </p:pic>
      <p:pic>
        <p:nvPicPr>
          <p:cNvPr id="21510" name="Picture 6" descr="https://encrypted-tbn2.gstatic.com/images?q=tbn:ANd9GcRNsMdl1kN_0ZwHgYU_PiBmvLQhVd_gVfkfurjQIdJInGsTbw2TaLFbrkQ">
            <a:hlinkClick r:id="rId6"/>
          </p:cNvPr>
          <p:cNvPicPr>
            <a:picLocks noChangeAspect="1" noChangeArrowheads="1"/>
          </p:cNvPicPr>
          <p:nvPr/>
        </p:nvPicPr>
        <p:blipFill>
          <a:blip r:embed="rId7"/>
          <a:srcRect/>
          <a:stretch>
            <a:fillRect/>
          </a:stretch>
        </p:blipFill>
        <p:spPr bwMode="auto">
          <a:xfrm>
            <a:off x="4572000" y="3593432"/>
            <a:ext cx="3214710" cy="3020718"/>
          </a:xfrm>
          <a:prstGeom prst="rect">
            <a:avLst/>
          </a:prstGeom>
          <a:noFill/>
        </p:spPr>
      </p:pic>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430</TotalTime>
  <Words>834</Words>
  <PresentationFormat>Ekran Gösterisi (4:3)</PresentationFormat>
  <Paragraphs>58</Paragraphs>
  <Slides>28</Slides>
  <Notes>0</Notes>
  <HiddenSlides>0</HiddenSlides>
  <MMClips>0</MMClips>
  <ScaleCrop>false</ScaleCrop>
  <HeadingPairs>
    <vt:vector size="4" baseType="variant">
      <vt:variant>
        <vt:lpstr>Tema</vt:lpstr>
      </vt:variant>
      <vt:variant>
        <vt:i4>1</vt:i4>
      </vt:variant>
      <vt:variant>
        <vt:lpstr>Slayt Başlıkları</vt:lpstr>
      </vt:variant>
      <vt:variant>
        <vt:i4>28</vt:i4>
      </vt:variant>
    </vt:vector>
  </HeadingPairs>
  <TitlesOfParts>
    <vt:vector size="29" baseType="lpstr">
      <vt:lpstr>Ofis Teması</vt:lpstr>
      <vt:lpstr>BENLİK GELİŞİMİ-ÖZGÜVEN</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lpstr>Slayt 21</vt:lpstr>
      <vt:lpstr>Slayt 22</vt:lpstr>
      <vt:lpstr>Slayt 23</vt:lpstr>
      <vt:lpstr>Slayt 24</vt:lpstr>
      <vt:lpstr>Slayt 25</vt:lpstr>
      <vt:lpstr>Slayt 26</vt:lpstr>
      <vt:lpstr>Slayt 27</vt:lpstr>
      <vt:lpstr>Slayt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cp:lastModifiedBy>xp</cp:lastModifiedBy>
  <cp:revision>212</cp:revision>
  <dcterms:modified xsi:type="dcterms:W3CDTF">2015-05-18T12:45:04Z</dcterms:modified>
</cp:coreProperties>
</file>