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59" r:id="rId5"/>
    <p:sldId id="264" r:id="rId6"/>
    <p:sldId id="265" r:id="rId7"/>
    <p:sldId id="266" r:id="rId8"/>
    <p:sldId id="267" r:id="rId9"/>
    <p:sldId id="273" r:id="rId10"/>
    <p:sldId id="269" r:id="rId11"/>
    <p:sldId id="275" r:id="rId12"/>
    <p:sldId id="263" r:id="rId13"/>
    <p:sldId id="270" r:id="rId14"/>
    <p:sldId id="271" r:id="rId15"/>
    <p:sldId id="272" r:id="rId16"/>
    <p:sldId id="276" r:id="rId17"/>
    <p:sldId id="277" r:id="rId18"/>
    <p:sldId id="278" r:id="rId19"/>
    <p:sldId id="279" r:id="rId20"/>
    <p:sldId id="280" r:id="rId21"/>
    <p:sldId id="281" r:id="rId22"/>
    <p:sldId id="282" r:id="rId23"/>
    <p:sldId id="283" r:id="rId24"/>
    <p:sldId id="284" r:id="rId25"/>
    <p:sldId id="262" r:id="rId26"/>
    <p:sldId id="285"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26.02.2015</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26.02.2015</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bilgiustasi.net/wp-content/uploads/2014/12/depresyon-bula&#351;&#305;c&#305;m&#305;.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mebk12.meb.gov.tr/meb_iys_dosyalar/07/19/967821/dosyalar/2013_01/25112017_ogrencimicin.pdf" TargetMode="External"/><Relationship Id="rId2" Type="http://schemas.openxmlformats.org/officeDocument/2006/relationships/hyperlink" Target="http://www.depresyon.info.t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hanimeli.tc/wp-content/uploads/depresyon1.jpg"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357158" y="2000240"/>
            <a:ext cx="7415242" cy="3638560"/>
          </a:xfrm>
        </p:spPr>
        <p:txBody>
          <a:bodyPr>
            <a:noAutofit/>
          </a:bodyPr>
          <a:lstStyle/>
          <a:p>
            <a:pPr algn="just"/>
            <a:r>
              <a:rPr lang="tr-TR" sz="2000" dirty="0" smtClean="0">
                <a:solidFill>
                  <a:schemeClr val="tx1"/>
                </a:solidFill>
                <a:latin typeface="Times New Roman" pitchFamily="18" charset="0"/>
                <a:cs typeface="Times New Roman" pitchFamily="18" charset="0"/>
              </a:rPr>
              <a:t>Depresyon bir duygu durum bozukluğudur. Duygu durum içsel olarak </a:t>
            </a:r>
            <a:r>
              <a:rPr lang="tr-TR" sz="2000" dirty="0" err="1" smtClean="0">
                <a:solidFill>
                  <a:schemeClr val="tx1"/>
                </a:solidFill>
                <a:latin typeface="Times New Roman" pitchFamily="18" charset="0"/>
                <a:cs typeface="Times New Roman" pitchFamily="18" charset="0"/>
              </a:rPr>
              <a:t>yaşantılanan</a:t>
            </a:r>
            <a:r>
              <a:rPr lang="tr-TR" sz="2000" dirty="0" smtClean="0">
                <a:solidFill>
                  <a:schemeClr val="tx1"/>
                </a:solidFill>
                <a:latin typeface="Times New Roman" pitchFamily="18" charset="0"/>
                <a:cs typeface="Times New Roman" pitchFamily="18" charset="0"/>
              </a:rPr>
              <a:t>, kişinin davranışları ve dünyayı algılamasını değiştiren hakim ve sürekli duygu tonudur. Duygulanım ise duygu durumunun</a:t>
            </a:r>
          </a:p>
          <a:p>
            <a:pPr algn="just"/>
            <a:r>
              <a:rPr lang="pt-BR" sz="2000" dirty="0" smtClean="0">
                <a:solidFill>
                  <a:schemeClr val="tx1"/>
                </a:solidFill>
                <a:latin typeface="Times New Roman" pitchFamily="18" charset="0"/>
                <a:cs typeface="Times New Roman" pitchFamily="18" charset="0"/>
              </a:rPr>
              <a:t>dışa ifade edilmesidir. </a:t>
            </a:r>
            <a:endParaRPr lang="tr-TR" sz="2000" dirty="0" smtClean="0">
              <a:solidFill>
                <a:schemeClr val="tx1"/>
              </a:solidFill>
              <a:latin typeface="Times New Roman" pitchFamily="18" charset="0"/>
              <a:cs typeface="Times New Roman" pitchFamily="18" charset="0"/>
            </a:endParaRPr>
          </a:p>
          <a:p>
            <a:pPr algn="just"/>
            <a:r>
              <a:rPr lang="pt-BR" sz="2000" dirty="0" smtClean="0">
                <a:solidFill>
                  <a:schemeClr val="tx1"/>
                </a:solidFill>
                <a:latin typeface="Times New Roman" pitchFamily="18" charset="0"/>
                <a:cs typeface="Times New Roman" pitchFamily="18" charset="0"/>
              </a:rPr>
              <a:t>Duygudurum normal,</a:t>
            </a:r>
            <a:r>
              <a:rPr lang="tr-TR" sz="2000" dirty="0" smtClean="0">
                <a:solidFill>
                  <a:schemeClr val="tx1"/>
                </a:solidFill>
                <a:latin typeface="Times New Roman" pitchFamily="18" charset="0"/>
                <a:cs typeface="Times New Roman" pitchFamily="18" charset="0"/>
              </a:rPr>
              <a:t> yükselmiş ya da çökkün olabilir. Depresyonda duygu durumunun çökkün hali görülür.</a:t>
            </a:r>
            <a:endParaRPr lang="tr-TR" sz="2000" dirty="0">
              <a:solidFill>
                <a:schemeClr val="tx1"/>
              </a:solidFill>
              <a:latin typeface="Times New Roman" pitchFamily="18" charset="0"/>
              <a:cs typeface="Times New Roman" pitchFamily="18" charset="0"/>
            </a:endParaRPr>
          </a:p>
        </p:txBody>
      </p:sp>
      <p:pic>
        <p:nvPicPr>
          <p:cNvPr id="8194" name="Picture 2" descr="depresyon bulaşıcımı">
            <a:hlinkClick r:id="rId2"/>
          </p:cNvPr>
          <p:cNvPicPr>
            <a:picLocks noChangeAspect="1" noChangeArrowheads="1"/>
          </p:cNvPicPr>
          <p:nvPr/>
        </p:nvPicPr>
        <p:blipFill>
          <a:blip r:embed="rId3"/>
          <a:srcRect/>
          <a:stretch>
            <a:fillRect/>
          </a:stretch>
        </p:blipFill>
        <p:spPr bwMode="auto">
          <a:xfrm>
            <a:off x="4214810" y="4286256"/>
            <a:ext cx="4695825" cy="238125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071546"/>
            <a:ext cx="8229600" cy="1143000"/>
          </a:xfrm>
        </p:spPr>
        <p:txBody>
          <a:bodyPr>
            <a:normAutofit/>
          </a:bodyPr>
          <a:lstStyle/>
          <a:p>
            <a:r>
              <a:rPr lang="tr-TR" sz="2400" b="1" dirty="0" smtClean="0">
                <a:latin typeface="Times New Roman" pitchFamily="18" charset="0"/>
                <a:cs typeface="Times New Roman" pitchFamily="18" charset="0"/>
              </a:rPr>
              <a:t>ANKSİYETE KAVRAMI VE ANKSİYETE BOZUKLUKLARI</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2500306"/>
            <a:ext cx="8229600" cy="3625857"/>
          </a:xfrm>
        </p:spPr>
        <p:txBody>
          <a:bodyPr>
            <a:normAutofit/>
          </a:bodyPr>
          <a:lstStyle/>
          <a:p>
            <a:pPr algn="just">
              <a:buNone/>
            </a:pPr>
            <a:r>
              <a:rPr lang="tr-TR" sz="2400" dirty="0" err="1" smtClean="0">
                <a:latin typeface="Times New Roman" pitchFamily="18" charset="0"/>
                <a:cs typeface="Times New Roman" pitchFamily="18" charset="0"/>
              </a:rPr>
              <a:t>Anksiyete</a:t>
            </a:r>
            <a:r>
              <a:rPr lang="tr-TR" sz="2400" dirty="0" smtClean="0">
                <a:latin typeface="Times New Roman" pitchFamily="18" charset="0"/>
                <a:cs typeface="Times New Roman" pitchFamily="18" charset="0"/>
              </a:rPr>
              <a:t>, kaygı, bunaltı, boğulma hissi, sıkıntılı durum anlamına gelmektedir.</a:t>
            </a:r>
          </a:p>
          <a:p>
            <a:pPr algn="just">
              <a:buNone/>
            </a:pPr>
            <a:r>
              <a:rPr lang="tr-TR" sz="2400" dirty="0" smtClean="0">
                <a:latin typeface="Times New Roman" pitchFamily="18" charset="0"/>
                <a:cs typeface="Times New Roman" pitchFamily="18" charset="0"/>
              </a:rPr>
              <a:t>Çarpıntı, nefes almada zorluk, hızlı hızlı nefes alma, boğuluyormuş gibi hissetme, kalp hızının artması, ellerde ve ayaklarda titreme, aşırı terleme gibi fizyolojik belirtileri yanında sıkıntı, heyecan, aniden çok kötü bir şey olacakmış hissi ve korkusu gibi psikolojik belirtileri vardır. Bazı tanımlar </a:t>
            </a:r>
            <a:r>
              <a:rPr lang="tr-TR" sz="2400" dirty="0" err="1" smtClean="0">
                <a:latin typeface="Times New Roman" pitchFamily="18" charset="0"/>
                <a:cs typeface="Times New Roman" pitchFamily="18" charset="0"/>
              </a:rPr>
              <a:t>anksiyeteyi</a:t>
            </a:r>
            <a:r>
              <a:rPr lang="tr-TR" sz="2400" dirty="0" smtClean="0">
                <a:latin typeface="Times New Roman" pitchFamily="18" charset="0"/>
                <a:cs typeface="Times New Roman" pitchFamily="18" charset="0"/>
              </a:rPr>
              <a:t> kaynağı bilinmeyen bir tehlike beklentisi ile sınırlandırarak korkudan ayırt eder</a:t>
            </a:r>
            <a:endParaRPr lang="tr-TR"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000240"/>
            <a:ext cx="8229600" cy="4525963"/>
          </a:xfrm>
        </p:spPr>
        <p:txBody>
          <a:bodyPr/>
          <a:lstStyle/>
          <a:p>
            <a:pPr>
              <a:buNone/>
            </a:pPr>
            <a:r>
              <a:rPr lang="tr-TR" sz="2800" dirty="0" smtClean="0">
                <a:latin typeface="Times New Roman" pitchFamily="18" charset="0"/>
                <a:cs typeface="Times New Roman" pitchFamily="18" charset="0"/>
              </a:rPr>
              <a:t>Kapının önünde bir aslan var!</a:t>
            </a:r>
          </a:p>
          <a:p>
            <a:r>
              <a:rPr lang="tr-TR" sz="2800" dirty="0" err="1" smtClean="0">
                <a:latin typeface="Times New Roman" pitchFamily="18" charset="0"/>
                <a:cs typeface="Times New Roman" pitchFamily="18" charset="0"/>
              </a:rPr>
              <a:t>Anksiyete</a:t>
            </a:r>
            <a:r>
              <a:rPr lang="tr-TR" sz="2800" dirty="0" smtClean="0">
                <a:latin typeface="Times New Roman" pitchFamily="18" charset="0"/>
                <a:cs typeface="Times New Roman" pitchFamily="18" charset="0"/>
              </a:rPr>
              <a:t> gerekli midir?</a:t>
            </a:r>
          </a:p>
          <a:p>
            <a:r>
              <a:rPr lang="tr-TR" sz="2800" dirty="0" err="1" smtClean="0">
                <a:latin typeface="Times New Roman" pitchFamily="18" charset="0"/>
                <a:cs typeface="Times New Roman" pitchFamily="18" charset="0"/>
              </a:rPr>
              <a:t>Anksiyete</a:t>
            </a:r>
            <a:r>
              <a:rPr lang="tr-TR" sz="2800" dirty="0" smtClean="0">
                <a:latin typeface="Times New Roman" pitchFamily="18" charset="0"/>
                <a:cs typeface="Times New Roman" pitchFamily="18" charset="0"/>
              </a:rPr>
              <a:t> herkeste var mıdır?</a:t>
            </a:r>
          </a:p>
          <a:p>
            <a:r>
              <a:rPr lang="tr-TR" sz="2800" dirty="0" err="1" smtClean="0">
                <a:latin typeface="Times New Roman" pitchFamily="18" charset="0"/>
                <a:cs typeface="Times New Roman" pitchFamily="18" charset="0"/>
              </a:rPr>
              <a:t>Anksiyete</a:t>
            </a:r>
            <a:r>
              <a:rPr lang="tr-TR" sz="2800" dirty="0" smtClean="0">
                <a:latin typeface="Times New Roman" pitchFamily="18" charset="0"/>
                <a:cs typeface="Times New Roman" pitchFamily="18" charset="0"/>
              </a:rPr>
              <a:t> X stres</a:t>
            </a:r>
          </a:p>
          <a:p>
            <a:r>
              <a:rPr lang="tr-TR" sz="2800" dirty="0" err="1" smtClean="0">
                <a:latin typeface="Times New Roman" pitchFamily="18" charset="0"/>
                <a:cs typeface="Times New Roman" pitchFamily="18" charset="0"/>
              </a:rPr>
              <a:t>Anksiyete</a:t>
            </a:r>
            <a:r>
              <a:rPr lang="tr-TR" sz="2800" dirty="0" smtClean="0">
                <a:latin typeface="Times New Roman" pitchFamily="18" charset="0"/>
                <a:cs typeface="Times New Roman" pitchFamily="18" charset="0"/>
              </a:rPr>
              <a:t> X </a:t>
            </a:r>
            <a:r>
              <a:rPr lang="tr-TR" sz="2800" dirty="0" err="1" smtClean="0">
                <a:latin typeface="Times New Roman" pitchFamily="18" charset="0"/>
                <a:cs typeface="Times New Roman" pitchFamily="18" charset="0"/>
              </a:rPr>
              <a:t>mükemelliyetçilik</a:t>
            </a:r>
            <a:endParaRPr lang="en-US" sz="2800" dirty="0" smtClean="0">
              <a:latin typeface="Times New Roman" pitchFamily="18" charset="0"/>
              <a:cs typeface="Times New Roman" pitchFamily="18" charset="0"/>
            </a:endParaRP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285992"/>
            <a:ext cx="8229600" cy="3840171"/>
          </a:xfrm>
        </p:spPr>
        <p:txBody>
          <a:bodyPr>
            <a:normAutofit/>
          </a:bodyPr>
          <a:lstStyle/>
          <a:p>
            <a:pPr algn="just">
              <a:buNone/>
            </a:pPr>
            <a:r>
              <a:rPr lang="tr-TR" sz="2400" dirty="0" err="1" smtClean="0">
                <a:latin typeface="Times New Roman" pitchFamily="18" charset="0"/>
                <a:cs typeface="Times New Roman" pitchFamily="18" charset="0"/>
              </a:rPr>
              <a:t>Anksiyete</a:t>
            </a:r>
            <a:r>
              <a:rPr lang="tr-TR" sz="2400" dirty="0" smtClean="0">
                <a:latin typeface="Times New Roman" pitchFamily="18" charset="0"/>
                <a:cs typeface="Times New Roman" pitchFamily="18" charset="0"/>
              </a:rPr>
              <a:t>, açıkça ayırt edilebilir bir uyaranla ilişkili ya da ilişkisiz olabilen,korku ve endişe ile belirli bir duygusal durumdur. Bireyi, çevresinde olan değişikliklere hazırlayan veya yanıt vermesini sağlayan bir </a:t>
            </a:r>
            <a:r>
              <a:rPr lang="tr-TR" sz="2400" dirty="0" err="1" smtClean="0">
                <a:latin typeface="Times New Roman" pitchFamily="18" charset="0"/>
                <a:cs typeface="Times New Roman" pitchFamily="18" charset="0"/>
              </a:rPr>
              <a:t>emosyondur</a:t>
            </a:r>
            <a:r>
              <a:rPr lang="tr-TR" sz="2400" dirty="0" smtClean="0">
                <a:latin typeface="Times New Roman" pitchFamily="18" charset="0"/>
                <a:cs typeface="Times New Roman" pitchFamily="18" charset="0"/>
              </a:rPr>
              <a:t>.</a:t>
            </a:r>
            <a:endParaRPr lang="tr-TR" sz="2400" dirty="0">
              <a:latin typeface="Times New Roman" pitchFamily="18" charset="0"/>
              <a:cs typeface="Times New Roman" pitchFamily="18" charset="0"/>
            </a:endParaRPr>
          </a:p>
        </p:txBody>
      </p:sp>
      <p:pic>
        <p:nvPicPr>
          <p:cNvPr id="4" name="5 İçerik Yer Tutucusu" descr="Resim3.jpg"/>
          <p:cNvPicPr>
            <a:picLocks noChangeAspect="1"/>
          </p:cNvPicPr>
          <p:nvPr/>
        </p:nvPicPr>
        <p:blipFill>
          <a:blip r:embed="rId2"/>
          <a:srcRect/>
          <a:stretch>
            <a:fillRect/>
          </a:stretch>
        </p:blipFill>
        <p:spPr>
          <a:xfrm>
            <a:off x="6786578" y="4143380"/>
            <a:ext cx="2357422" cy="235745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400" dirty="0" smtClean="0">
                <a:latin typeface="Times New Roman" pitchFamily="18" charset="0"/>
                <a:cs typeface="Times New Roman" pitchFamily="18" charset="0"/>
              </a:rPr>
              <a:t>Normal </a:t>
            </a:r>
            <a:r>
              <a:rPr lang="tr-TR" sz="2400" dirty="0" err="1" smtClean="0">
                <a:latin typeface="Times New Roman" pitchFamily="18" charset="0"/>
                <a:cs typeface="Times New Roman" pitchFamily="18" charset="0"/>
              </a:rPr>
              <a:t>anksiyete</a:t>
            </a:r>
            <a:r>
              <a:rPr lang="tr-TR" sz="2400" dirty="0" smtClean="0">
                <a:latin typeface="Times New Roman" pitchFamily="18" charset="0"/>
                <a:cs typeface="Times New Roman" pitchFamily="18" charset="0"/>
              </a:rPr>
              <a:t>, organizmanın biyolojik bir korunma sistemi olup organizmayı tehdit eden bir olayın varlığında kaçma veya olay ile savaşmayı sağlamak üzere ortaya çıkar. Ancak </a:t>
            </a:r>
            <a:r>
              <a:rPr lang="tr-TR" sz="2400" dirty="0" err="1" smtClean="0">
                <a:latin typeface="Times New Roman" pitchFamily="18" charset="0"/>
                <a:cs typeface="Times New Roman" pitchFamily="18" charset="0"/>
              </a:rPr>
              <a:t>anksiyete</a:t>
            </a:r>
            <a:r>
              <a:rPr lang="tr-TR" sz="2400" dirty="0" smtClean="0">
                <a:latin typeface="Times New Roman" pitchFamily="18" charset="0"/>
                <a:cs typeface="Times New Roman" pitchFamily="18" charset="0"/>
              </a:rPr>
              <a:t> ortada tehlike oluşturacak bir durum yokken de ortaya çıkıyorsa, uzun sürüyor ve sonlandırılamıyorsa patolojik </a:t>
            </a:r>
            <a:r>
              <a:rPr lang="tr-TR" sz="2400" dirty="0" err="1" smtClean="0">
                <a:latin typeface="Times New Roman" pitchFamily="18" charset="0"/>
                <a:cs typeface="Times New Roman" pitchFamily="18" charset="0"/>
              </a:rPr>
              <a:t>anksiyeteden</a:t>
            </a:r>
            <a:r>
              <a:rPr lang="tr-TR" sz="2400" dirty="0" smtClean="0">
                <a:latin typeface="Times New Roman" pitchFamily="18" charset="0"/>
                <a:cs typeface="Times New Roman" pitchFamily="18" charset="0"/>
              </a:rPr>
              <a:t> bahsedilir.</a:t>
            </a:r>
            <a:endParaRPr lang="tr-TR"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7500" lnSpcReduction="20000"/>
          </a:bodyPr>
          <a:lstStyle/>
          <a:p>
            <a:pPr algn="just">
              <a:buNone/>
            </a:pPr>
            <a:r>
              <a:rPr lang="tr-TR" dirty="0" smtClean="0"/>
              <a:t>Aşırı kaygı ,sıkıntı ve kaygı yaşantısı olarak algılanabildiği gibi,</a:t>
            </a:r>
          </a:p>
          <a:p>
            <a:pPr algn="just">
              <a:buNone/>
            </a:pPr>
            <a:r>
              <a:rPr lang="tr-TR" dirty="0" smtClean="0"/>
              <a:t> saçma korkular, rahatsız edici saplantılar veya </a:t>
            </a:r>
            <a:r>
              <a:rPr lang="tr-TR" dirty="0" err="1" smtClean="0"/>
              <a:t>zorlantılar</a:t>
            </a:r>
            <a:r>
              <a:rPr lang="tr-TR" dirty="0" smtClean="0"/>
              <a:t>, ölüm ve çıldırma korkusu, bedenini yabancı olarak algılama, bedensel işlevlerin yanlış yorumlanması gibi psikolojik semptomlar ile</a:t>
            </a:r>
          </a:p>
          <a:p>
            <a:pPr algn="just">
              <a:buNone/>
            </a:pPr>
            <a:r>
              <a:rPr lang="tr-TR" dirty="0" smtClean="0"/>
              <a:t> Çarpıntı, tansiyon değişiklikleri, soluk renk veya yüzde kızarma, hava açlığı, soluk almada zorluk, yutma güçlüğü, bulantı, kusma, ishal, karın ağrısı, sık idrara çıkma, </a:t>
            </a:r>
            <a:r>
              <a:rPr lang="tr-TR" dirty="0" err="1" smtClean="0"/>
              <a:t>ereksiyon</a:t>
            </a:r>
            <a:r>
              <a:rPr lang="tr-TR" dirty="0" smtClean="0"/>
              <a:t>,terleme, kızarma, soğukluk, baş dönmesi, bayılma hissi veya bayılmalar, kas gerginliği, motor huzursuzluk, ağrılar, yorgunluk, uykuya dalmada güçlük, uykusuzluk, boğazında düğümlenme, boğuluyor gibi hissetme duygusu, ellerinde aşırı titreme gibi bedensel semptomlar ile kendini gösterebilir</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70000" lnSpcReduction="20000"/>
          </a:bodyPr>
          <a:lstStyle/>
          <a:p>
            <a:pPr>
              <a:buNone/>
            </a:pPr>
            <a:r>
              <a:rPr lang="tr-TR" b="1" i="1" dirty="0" smtClean="0"/>
              <a:t>DSM Tanı Sınıflamasında </a:t>
            </a:r>
            <a:r>
              <a:rPr lang="tr-TR" b="1" i="1" dirty="0" err="1" smtClean="0"/>
              <a:t>Anksiyete</a:t>
            </a:r>
            <a:r>
              <a:rPr lang="tr-TR" b="1" i="1" dirty="0" smtClean="0"/>
              <a:t> Bozuklukları</a:t>
            </a:r>
          </a:p>
          <a:p>
            <a:r>
              <a:rPr lang="tr-TR" dirty="0" smtClean="0"/>
              <a:t>• </a:t>
            </a:r>
            <a:r>
              <a:rPr lang="tr-TR" b="1" dirty="0" err="1" smtClean="0"/>
              <a:t>Agorofobi</a:t>
            </a:r>
            <a:r>
              <a:rPr lang="tr-TR" b="1" dirty="0" smtClean="0"/>
              <a:t> olmadan Panik Bozukluk</a:t>
            </a:r>
          </a:p>
          <a:p>
            <a:r>
              <a:rPr lang="tr-TR" dirty="0" smtClean="0"/>
              <a:t>• </a:t>
            </a:r>
            <a:r>
              <a:rPr lang="tr-TR" b="1" dirty="0" err="1" smtClean="0"/>
              <a:t>Agorofobi</a:t>
            </a:r>
            <a:r>
              <a:rPr lang="tr-TR" b="1" dirty="0" smtClean="0"/>
              <a:t> ile birlikte Panik Bozukluk</a:t>
            </a:r>
          </a:p>
          <a:p>
            <a:r>
              <a:rPr lang="tr-TR" dirty="0" smtClean="0"/>
              <a:t>• </a:t>
            </a:r>
            <a:r>
              <a:rPr lang="tr-TR" b="1" dirty="0" smtClean="0"/>
              <a:t>Panik bozukluk öyküsü olmadan </a:t>
            </a:r>
            <a:r>
              <a:rPr lang="tr-TR" b="1" dirty="0" err="1" smtClean="0"/>
              <a:t>Agorofobi</a:t>
            </a:r>
            <a:endParaRPr lang="tr-TR" b="1" dirty="0" smtClean="0"/>
          </a:p>
          <a:p>
            <a:r>
              <a:rPr lang="tr-TR" dirty="0" smtClean="0"/>
              <a:t>• </a:t>
            </a:r>
            <a:r>
              <a:rPr lang="tr-TR" b="1" dirty="0" smtClean="0"/>
              <a:t>Özgül Fobi</a:t>
            </a:r>
          </a:p>
          <a:p>
            <a:r>
              <a:rPr lang="tr-TR" dirty="0" smtClean="0"/>
              <a:t>• </a:t>
            </a:r>
            <a:r>
              <a:rPr lang="tr-TR" b="1" dirty="0" smtClean="0"/>
              <a:t>Sosyal fobi (Sosyal </a:t>
            </a:r>
            <a:r>
              <a:rPr lang="tr-TR" b="1" dirty="0" err="1" smtClean="0"/>
              <a:t>Anksiyete</a:t>
            </a:r>
            <a:r>
              <a:rPr lang="tr-TR" b="1" dirty="0" smtClean="0"/>
              <a:t> Bozukluğu)</a:t>
            </a:r>
          </a:p>
          <a:p>
            <a:r>
              <a:rPr lang="tr-TR" dirty="0" smtClean="0"/>
              <a:t>• </a:t>
            </a:r>
            <a:r>
              <a:rPr lang="tr-TR" b="1" dirty="0" smtClean="0"/>
              <a:t>Obsesif-</a:t>
            </a:r>
            <a:r>
              <a:rPr lang="tr-TR" b="1" dirty="0" err="1" smtClean="0"/>
              <a:t>Kompulsif</a:t>
            </a:r>
            <a:r>
              <a:rPr lang="tr-TR" b="1" dirty="0" smtClean="0"/>
              <a:t> Bozukluk</a:t>
            </a:r>
          </a:p>
          <a:p>
            <a:r>
              <a:rPr lang="tr-TR" dirty="0" smtClean="0"/>
              <a:t>• </a:t>
            </a:r>
            <a:r>
              <a:rPr lang="tr-TR" b="1" dirty="0" smtClean="0"/>
              <a:t>Travma Sonrası Stres Bozukluğu</a:t>
            </a:r>
          </a:p>
          <a:p>
            <a:r>
              <a:rPr lang="tr-TR" dirty="0" smtClean="0"/>
              <a:t>• </a:t>
            </a:r>
            <a:r>
              <a:rPr lang="tr-TR" b="1" dirty="0" smtClean="0"/>
              <a:t>Akut Stres Bozukluğu</a:t>
            </a:r>
          </a:p>
          <a:p>
            <a:r>
              <a:rPr lang="tr-TR" dirty="0" smtClean="0"/>
              <a:t>• </a:t>
            </a:r>
            <a:r>
              <a:rPr lang="tr-TR" b="1" dirty="0" smtClean="0"/>
              <a:t>Yaygın </a:t>
            </a:r>
            <a:r>
              <a:rPr lang="tr-TR" b="1" dirty="0" err="1" smtClean="0"/>
              <a:t>Anksiyete</a:t>
            </a:r>
            <a:r>
              <a:rPr lang="tr-TR" b="1" dirty="0" smtClean="0"/>
              <a:t> Bozukluğu</a:t>
            </a:r>
          </a:p>
          <a:p>
            <a:r>
              <a:rPr lang="tr-TR" dirty="0" smtClean="0"/>
              <a:t>• </a:t>
            </a:r>
            <a:r>
              <a:rPr lang="tr-TR" b="1" dirty="0" smtClean="0"/>
              <a:t>Genel Tıbbi Duruma Bağlı </a:t>
            </a:r>
            <a:r>
              <a:rPr lang="tr-TR" b="1" dirty="0" err="1" smtClean="0"/>
              <a:t>Anksiyete</a:t>
            </a:r>
            <a:r>
              <a:rPr lang="tr-TR" b="1" dirty="0" smtClean="0"/>
              <a:t> Bozukluğu</a:t>
            </a:r>
          </a:p>
          <a:p>
            <a:r>
              <a:rPr lang="tr-TR" dirty="0" smtClean="0"/>
              <a:t>• </a:t>
            </a:r>
            <a:r>
              <a:rPr lang="tr-TR" b="1" dirty="0" smtClean="0"/>
              <a:t>Madde Kullanımının Yol Açtığı </a:t>
            </a:r>
            <a:r>
              <a:rPr lang="tr-TR" b="1" dirty="0" err="1" smtClean="0"/>
              <a:t>Anksiyete</a:t>
            </a:r>
            <a:r>
              <a:rPr lang="tr-TR" b="1" dirty="0" smtClean="0"/>
              <a:t> Bozukluğu</a:t>
            </a:r>
          </a:p>
          <a:p>
            <a:r>
              <a:rPr lang="tr-TR" dirty="0" smtClean="0"/>
              <a:t>• </a:t>
            </a:r>
            <a:r>
              <a:rPr lang="tr-TR" b="1" dirty="0" smtClean="0"/>
              <a:t>Başka Türlü Adlandırılamayan </a:t>
            </a:r>
            <a:r>
              <a:rPr lang="tr-TR" b="1" dirty="0" err="1" smtClean="0"/>
              <a:t>Anksiyete</a:t>
            </a:r>
            <a:r>
              <a:rPr lang="tr-TR" b="1" dirty="0" smtClean="0"/>
              <a:t> Bozukluğu</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285720" y="2143116"/>
            <a:ext cx="6858048" cy="4525963"/>
          </a:xfrm>
        </p:spPr>
        <p:txBody>
          <a:bodyPr>
            <a:normAutofit/>
          </a:bodyPr>
          <a:lstStyle/>
          <a:p>
            <a:pPr algn="just">
              <a:buNone/>
            </a:pPr>
            <a:r>
              <a:rPr lang="tr-TR" sz="2200" dirty="0" smtClean="0">
                <a:latin typeface="Times New Roman" pitchFamily="18" charset="0"/>
                <a:cs typeface="Times New Roman" pitchFamily="18" charset="0"/>
              </a:rPr>
              <a:t>Genellikle utangaçlık, yabancı kişi ve durumlara karşı korku ve geri çekilme ile kendini gösteren bastırılmış davranış özelliği, </a:t>
            </a:r>
            <a:r>
              <a:rPr lang="tr-TR" sz="2200" dirty="0" err="1" smtClean="0">
                <a:latin typeface="Times New Roman" pitchFamily="18" charset="0"/>
                <a:cs typeface="Times New Roman" pitchFamily="18" charset="0"/>
              </a:rPr>
              <a:t>anksiyete</a:t>
            </a:r>
            <a:r>
              <a:rPr lang="tr-TR" sz="2200" dirty="0" smtClean="0">
                <a:latin typeface="Times New Roman" pitchFamily="18" charset="0"/>
                <a:cs typeface="Times New Roman" pitchFamily="18" charset="0"/>
              </a:rPr>
              <a:t> bozukluklarına zemin oluşturduğu düşünülen kişisel bir özelliktir.</a:t>
            </a:r>
          </a:p>
          <a:p>
            <a:pPr algn="just">
              <a:buNone/>
            </a:pPr>
            <a:r>
              <a:rPr lang="tr-TR" sz="2200" dirty="0" smtClean="0">
                <a:latin typeface="Times New Roman" pitchFamily="18" charset="0"/>
                <a:cs typeface="Times New Roman" pitchFamily="18" charset="0"/>
              </a:rPr>
              <a:t> Kaygı, yaşamımızın normal ve bazen gerekli bir parçasıdır. Özellikle öğrencilerin sınavlarında bir miktar kaygı yaşamaları motive edici bir durumdur çünkü öğrenciyi ders çalışmaya, öğrenmeye zorlar</a:t>
            </a:r>
            <a:r>
              <a:rPr lang="tr-TR" dirty="0" smtClean="0">
                <a:latin typeface="Times New Roman" pitchFamily="18" charset="0"/>
                <a:cs typeface="Times New Roman" pitchFamily="18" charset="0"/>
              </a:rPr>
              <a:t>. </a:t>
            </a:r>
            <a:endParaRPr lang="tr-TR"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lgn="just">
              <a:buNone/>
            </a:pPr>
            <a:r>
              <a:rPr lang="tr-TR" sz="2400" dirty="0" smtClean="0">
                <a:latin typeface="Times New Roman" pitchFamily="18" charset="0"/>
                <a:cs typeface="Times New Roman" pitchFamily="18" charset="0"/>
              </a:rPr>
              <a:t>Ancak öğrenmeyi engelleyen fazla kaygı olumsuz bir durumdur. Çoğunlukla daha iyisini yapabilecekken yüksek kaygıdan ötürü performansların altında başarı gösterirler.</a:t>
            </a:r>
          </a:p>
          <a:p>
            <a:pPr algn="just">
              <a:buNone/>
            </a:pPr>
            <a:r>
              <a:rPr lang="tr-TR" sz="2400" dirty="0" smtClean="0">
                <a:latin typeface="Times New Roman" pitchFamily="18" charset="0"/>
                <a:cs typeface="Times New Roman" pitchFamily="18" charset="0"/>
              </a:rPr>
              <a:t>Bazı korku ve </a:t>
            </a:r>
            <a:r>
              <a:rPr lang="tr-TR" sz="2400" dirty="0" err="1" smtClean="0">
                <a:latin typeface="Times New Roman" pitchFamily="18" charset="0"/>
                <a:cs typeface="Times New Roman" pitchFamily="18" charset="0"/>
              </a:rPr>
              <a:t>anksiyeteler</a:t>
            </a:r>
            <a:r>
              <a:rPr lang="tr-TR" sz="2400" dirty="0" smtClean="0">
                <a:latin typeface="Times New Roman" pitchFamily="18" charset="0"/>
                <a:cs typeface="Times New Roman" pitchFamily="18" charset="0"/>
              </a:rPr>
              <a:t> belli yaşlarda daha sıktır. Bebekler hemen yakın çevresindeki korku veren uyaranlardan korkarlar. Okul öncesi çocuklar yalnız kalmaktan, karanlıktan, hayvanlardan ve hayali yaratıklardan korkabilirler.</a:t>
            </a:r>
          </a:p>
          <a:p>
            <a:pPr algn="just">
              <a:buNone/>
            </a:pPr>
            <a:r>
              <a:rPr lang="tr-TR" sz="2400" dirty="0" smtClean="0">
                <a:latin typeface="Times New Roman" pitchFamily="18" charset="0"/>
                <a:cs typeface="Times New Roman" pitchFamily="18" charset="0"/>
              </a:rPr>
              <a:t> Okul çağı çocukları doğaüstü güçlerden, değerlendirici ya da sosyal durumlardan, doğal afetlerden hastalık ve kazalardan korkarlar. Çocuk ve ergenlerin kendi korkularını yoğun olarak tanımlamaları ve “sıkıntıda” olduklarını bildirmeleri güçtür. Çocuk ve ergenler ayrıca belirtileri yetişkinlerden farklı bir şekilde gösterirler (örneğin, ağlama, sinirlilik, öfke nöbetleri, somatik belirtiler).</a:t>
            </a:r>
            <a:endParaRPr lang="tr-TR" sz="24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000" dirty="0" smtClean="0">
                <a:latin typeface="Times New Roman" pitchFamily="18" charset="0"/>
                <a:cs typeface="Times New Roman" pitchFamily="18" charset="0"/>
              </a:rPr>
              <a:t>Çocuklarda en sık ve yaygın görülen </a:t>
            </a:r>
            <a:r>
              <a:rPr lang="tr-TR" sz="2000" dirty="0" err="1" smtClean="0">
                <a:latin typeface="Times New Roman" pitchFamily="18" charset="0"/>
                <a:cs typeface="Times New Roman" pitchFamily="18" charset="0"/>
              </a:rPr>
              <a:t>anksiyete</a:t>
            </a:r>
            <a:r>
              <a:rPr lang="tr-TR" sz="2000" dirty="0" smtClean="0">
                <a:latin typeface="Times New Roman" pitchFamily="18" charset="0"/>
                <a:cs typeface="Times New Roman" pitchFamily="18" charset="0"/>
              </a:rPr>
              <a:t> ayrılma </a:t>
            </a:r>
            <a:r>
              <a:rPr lang="tr-TR" sz="2000" dirty="0" err="1" smtClean="0">
                <a:latin typeface="Times New Roman" pitchFamily="18" charset="0"/>
                <a:cs typeface="Times New Roman" pitchFamily="18" charset="0"/>
              </a:rPr>
              <a:t>anksiyetesidir</a:t>
            </a:r>
            <a:r>
              <a:rPr lang="tr-TR" sz="2000" dirty="0" smtClean="0">
                <a:latin typeface="Times New Roman" pitchFamily="18" charset="0"/>
                <a:cs typeface="Times New Roman" pitchFamily="18" charset="0"/>
              </a:rPr>
              <a:t>.1- 3 yaş arasında sık görülür. Çocuğun yakından bağlı olduğu kişiden ayrılmasıyla ortaya çıkar. Yakın kişi çoğunlukla anne, baba veya çocuğa bakmış kişidir. Çoğu zaman burada yaşanan sıkıntı rahatsızlık verecek düzeyde değildir. Ancak ilerleyen yaşlarda özellikle okul çağından itibaren bu durum ailede ve çocukta ciddi sıkıntılar oluşturabilmektedir.</a:t>
            </a:r>
            <a:endParaRPr lang="tr-TR" sz="2000" dirty="0">
              <a:latin typeface="Times New Roman" pitchFamily="18" charset="0"/>
              <a:cs typeface="Times New Roman" pitchFamily="18" charset="0"/>
            </a:endParaRPr>
          </a:p>
        </p:txBody>
      </p:sp>
      <p:pic>
        <p:nvPicPr>
          <p:cNvPr id="21506" name="Picture 2" descr="Çocuklarda Ayrılık Korkusu: Seperasyon Anksiyete Bozukuğu"/>
          <p:cNvPicPr>
            <a:picLocks noChangeAspect="1" noChangeArrowheads="1"/>
          </p:cNvPicPr>
          <p:nvPr/>
        </p:nvPicPr>
        <p:blipFill>
          <a:blip r:embed="rId2"/>
          <a:srcRect/>
          <a:stretch>
            <a:fillRect/>
          </a:stretch>
        </p:blipFill>
        <p:spPr bwMode="auto">
          <a:xfrm>
            <a:off x="6343650" y="3714752"/>
            <a:ext cx="2800350" cy="1847851"/>
          </a:xfrm>
          <a:prstGeom prst="rect">
            <a:avLst/>
          </a:prstGeom>
          <a:noFill/>
        </p:spPr>
      </p:pic>
      <p:pic>
        <p:nvPicPr>
          <p:cNvPr id="5" name="4 Resim" descr="5612.jpg"/>
          <p:cNvPicPr>
            <a:picLocks noChangeAspect="1"/>
          </p:cNvPicPr>
          <p:nvPr/>
        </p:nvPicPr>
        <p:blipFill>
          <a:blip r:embed="rId3"/>
          <a:stretch>
            <a:fillRect/>
          </a:stretch>
        </p:blipFill>
        <p:spPr>
          <a:xfrm>
            <a:off x="4429124" y="5081591"/>
            <a:ext cx="2143140" cy="177640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buNone/>
            </a:pPr>
            <a:r>
              <a:rPr lang="tr-TR" sz="2400" dirty="0" smtClean="0">
                <a:latin typeface="Times New Roman" pitchFamily="18" charset="0"/>
                <a:cs typeface="Times New Roman" pitchFamily="18" charset="0"/>
              </a:rPr>
              <a:t>Okula yeni başlayan, anne kucağından ayrılıp sosyalleşmenin ilk adımını atan çocuklarda okulun ilk günlerinde kaygı mevcuttur ve bu da son derecede doğaldır. Bu kaygıyı da çocuk; anne, baba ve öğretmenlerin anlayışlı, güven veren davranışları ile yenebilir. Çocuk okula gitmesi için zorlanırsa, eleştiriye </a:t>
            </a:r>
            <a:r>
              <a:rPr lang="tr-TR" sz="2400" dirty="0" err="1" smtClean="0">
                <a:latin typeface="Times New Roman" pitchFamily="18" charset="0"/>
                <a:cs typeface="Times New Roman" pitchFamily="18" charset="0"/>
              </a:rPr>
              <a:t>mağruz</a:t>
            </a:r>
            <a:r>
              <a:rPr lang="tr-TR" sz="2400" dirty="0" smtClean="0">
                <a:latin typeface="Times New Roman" pitchFamily="18" charset="0"/>
                <a:cs typeface="Times New Roman" pitchFamily="18" charset="0"/>
              </a:rPr>
              <a:t> kalırsa kaygısı daha da artacaktır. Çocuk yeni başlayacağı hayatın evindeki kadar güvenli olmasını bekleyecektir.(Bkz: Okul fobisi) </a:t>
            </a:r>
          </a:p>
        </p:txBody>
      </p:sp>
      <p:pic>
        <p:nvPicPr>
          <p:cNvPr id="33794" name="Picture 2" descr="okul fobisi Okul Fobisi"/>
          <p:cNvPicPr>
            <a:picLocks noChangeAspect="1" noChangeArrowheads="1"/>
          </p:cNvPicPr>
          <p:nvPr/>
        </p:nvPicPr>
        <p:blipFill>
          <a:blip r:embed="rId2"/>
          <a:srcRect/>
          <a:stretch>
            <a:fillRect/>
          </a:stretch>
        </p:blipFill>
        <p:spPr bwMode="auto">
          <a:xfrm>
            <a:off x="7412186" y="4286256"/>
            <a:ext cx="1731814" cy="257174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714356"/>
            <a:ext cx="8229600" cy="1143000"/>
          </a:xfrm>
        </p:spPr>
        <p:txBody>
          <a:bodyPr>
            <a:normAutofit/>
          </a:bodyPr>
          <a:lstStyle/>
          <a:p>
            <a:r>
              <a:rPr lang="tr-TR" sz="3200" dirty="0" smtClean="0">
                <a:latin typeface="Times New Roman" pitchFamily="18" charset="0"/>
                <a:cs typeface="Times New Roman" pitchFamily="18" charset="0"/>
              </a:rPr>
              <a:t>DEPRESYON TANISI</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457200" y="2071678"/>
            <a:ext cx="8229600" cy="4054485"/>
          </a:xfrm>
        </p:spPr>
        <p:txBody>
          <a:bodyPr>
            <a:normAutofit lnSpcReduction="10000"/>
          </a:bodyPr>
          <a:lstStyle/>
          <a:p>
            <a:pPr>
              <a:buNone/>
            </a:pPr>
            <a:r>
              <a:rPr lang="tr-TR" sz="2000" b="1" dirty="0" smtClean="0">
                <a:latin typeface="Times New Roman" pitchFamily="18" charset="0"/>
                <a:cs typeface="Times New Roman" pitchFamily="18" charset="0"/>
              </a:rPr>
              <a:t>*</a:t>
            </a:r>
            <a:r>
              <a:rPr lang="tr-TR" sz="2000" b="1" dirty="0" err="1" smtClean="0">
                <a:latin typeface="Times New Roman" pitchFamily="18" charset="0"/>
                <a:cs typeface="Times New Roman" pitchFamily="18" charset="0"/>
              </a:rPr>
              <a:t>Depresif</a:t>
            </a:r>
            <a:r>
              <a:rPr lang="tr-TR" sz="2000" b="1" dirty="0" smtClean="0">
                <a:latin typeface="Times New Roman" pitchFamily="18" charset="0"/>
                <a:cs typeface="Times New Roman" pitchFamily="18" charset="0"/>
              </a:rPr>
              <a:t> ruh hali</a:t>
            </a:r>
          </a:p>
          <a:p>
            <a:pPr>
              <a:buNone/>
            </a:pPr>
            <a:r>
              <a:rPr lang="tr-TR" sz="2000" b="1" dirty="0" smtClean="0">
                <a:latin typeface="Times New Roman" pitchFamily="18" charset="0"/>
                <a:cs typeface="Times New Roman" pitchFamily="18" charset="0"/>
              </a:rPr>
              <a:t>*İlgi ve isteklerde azalma</a:t>
            </a:r>
          </a:p>
          <a:p>
            <a:pPr>
              <a:buNone/>
            </a:pPr>
            <a:r>
              <a:rPr lang="tr-TR" sz="2000" b="1" dirty="0" smtClean="0">
                <a:latin typeface="Times New Roman" pitchFamily="18" charset="0"/>
                <a:cs typeface="Times New Roman" pitchFamily="18" charset="0"/>
              </a:rPr>
              <a:t>*Enerji azlığı</a:t>
            </a:r>
          </a:p>
          <a:p>
            <a:pPr eaLnBrk="0" hangingPunct="0">
              <a:spcBef>
                <a:spcPts val="1200"/>
              </a:spcBef>
              <a:buNone/>
            </a:pPr>
            <a:r>
              <a:rPr lang="tr-TR" sz="2000" b="1" dirty="0" smtClean="0">
                <a:latin typeface="Times New Roman" pitchFamily="18" charset="0"/>
                <a:cs typeface="Times New Roman" pitchFamily="18" charset="0"/>
              </a:rPr>
              <a:t>*Konsantrasyon bozukluğu</a:t>
            </a:r>
          </a:p>
          <a:p>
            <a:pPr eaLnBrk="0" hangingPunct="0">
              <a:spcBef>
                <a:spcPts val="1200"/>
              </a:spcBef>
              <a:buNone/>
            </a:pPr>
            <a:r>
              <a:rPr lang="tr-TR" sz="2000" b="1" dirty="0" smtClean="0">
                <a:latin typeface="Times New Roman" pitchFamily="18" charset="0"/>
                <a:cs typeface="Times New Roman" pitchFamily="18" charset="0"/>
              </a:rPr>
              <a:t>*İştah bozukluğu</a:t>
            </a:r>
          </a:p>
          <a:p>
            <a:pPr eaLnBrk="0" hangingPunct="0">
              <a:spcBef>
                <a:spcPts val="1200"/>
              </a:spcBef>
              <a:buNone/>
            </a:pPr>
            <a:r>
              <a:rPr lang="tr-TR" sz="2000" b="1" dirty="0" smtClean="0">
                <a:latin typeface="Times New Roman" pitchFamily="18" charset="0"/>
                <a:cs typeface="Times New Roman" pitchFamily="18" charset="0"/>
              </a:rPr>
              <a:t>*Uyku bozukluğu</a:t>
            </a:r>
          </a:p>
          <a:p>
            <a:pPr eaLnBrk="0" hangingPunct="0">
              <a:spcBef>
                <a:spcPts val="1200"/>
              </a:spcBef>
              <a:buNone/>
            </a:pPr>
            <a:r>
              <a:rPr lang="tr-TR" sz="2000" b="1" dirty="0" smtClean="0">
                <a:latin typeface="Times New Roman" pitchFamily="18" charset="0"/>
                <a:cs typeface="Times New Roman" pitchFamily="18" charset="0"/>
              </a:rPr>
              <a:t>*Kendine güven kaybı, suçluluk ve yetersizlik duyguları</a:t>
            </a:r>
          </a:p>
          <a:p>
            <a:pPr eaLnBrk="0" hangingPunct="0">
              <a:spcBef>
                <a:spcPts val="1200"/>
              </a:spcBef>
              <a:buNone/>
            </a:pPr>
            <a:r>
              <a:rPr lang="tr-TR" sz="2000" b="1" dirty="0" smtClean="0">
                <a:latin typeface="Times New Roman" pitchFamily="18" charset="0"/>
                <a:cs typeface="Times New Roman" pitchFamily="18" charset="0"/>
              </a:rPr>
              <a:t>*Umutsuzluk, karamsarlık</a:t>
            </a:r>
          </a:p>
          <a:p>
            <a:pPr eaLnBrk="0" hangingPunct="0">
              <a:spcBef>
                <a:spcPts val="1200"/>
              </a:spcBef>
              <a:buNone/>
            </a:pPr>
            <a:r>
              <a:rPr lang="tr-TR" sz="2000" b="1" dirty="0" smtClean="0">
                <a:latin typeface="Times New Roman" pitchFamily="18" charset="0"/>
                <a:cs typeface="Times New Roman" pitchFamily="18" charset="0"/>
              </a:rPr>
              <a:t>*İntihar düşünceleri</a:t>
            </a:r>
          </a:p>
          <a:p>
            <a:pPr eaLnBrk="0" hangingPunct="0">
              <a:spcBef>
                <a:spcPts val="1200"/>
              </a:spcBef>
              <a:buNone/>
            </a:pPr>
            <a:r>
              <a:rPr lang="tr-TR" sz="2000" b="1" dirty="0" smtClean="0">
                <a:latin typeface="Times New Roman" pitchFamily="18" charset="0"/>
                <a:cs typeface="Times New Roman" pitchFamily="18" charset="0"/>
              </a:rPr>
              <a:t>*</a:t>
            </a:r>
            <a:r>
              <a:rPr lang="tr-TR" sz="2000" b="1" dirty="0" err="1" smtClean="0">
                <a:latin typeface="Times New Roman" pitchFamily="18" charset="0"/>
                <a:cs typeface="Times New Roman" pitchFamily="18" charset="0"/>
              </a:rPr>
              <a:t>Psikomotor</a:t>
            </a:r>
            <a:r>
              <a:rPr lang="tr-TR" sz="2000" b="1" dirty="0" smtClean="0">
                <a:latin typeface="Times New Roman" pitchFamily="18" charset="0"/>
                <a:cs typeface="Times New Roman" pitchFamily="18" charset="0"/>
              </a:rPr>
              <a:t> yavaşlama veya ajitasyon</a:t>
            </a:r>
          </a:p>
          <a:p>
            <a:pPr>
              <a:buNone/>
            </a:pPr>
            <a:endParaRPr lang="tr-TR" sz="2000" b="1" dirty="0" smtClean="0">
              <a:latin typeface="Times New Roman" pitchFamily="18" charset="0"/>
              <a:cs typeface="Times New Roman" pitchFamily="18" charset="0"/>
            </a:endParaRP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857232"/>
            <a:ext cx="4000528" cy="1143000"/>
          </a:xfrm>
        </p:spPr>
        <p:txBody>
          <a:bodyPr>
            <a:normAutofit/>
          </a:bodyPr>
          <a:lstStyle/>
          <a:p>
            <a:r>
              <a:rPr lang="tr-TR" sz="2400" b="1" dirty="0" smtClean="0">
                <a:latin typeface="Times New Roman" pitchFamily="18" charset="0"/>
                <a:cs typeface="Times New Roman" pitchFamily="18" charset="0"/>
              </a:rPr>
              <a:t>NELER </a:t>
            </a:r>
            <a:r>
              <a:rPr lang="tr-TR" sz="2400" b="1" dirty="0" err="1" smtClean="0">
                <a:latin typeface="Times New Roman" pitchFamily="18" charset="0"/>
                <a:cs typeface="Times New Roman" pitchFamily="18" charset="0"/>
              </a:rPr>
              <a:t>YAPILABiLiR</a:t>
            </a:r>
            <a:r>
              <a:rPr lang="tr-TR" sz="2400" b="1" dirty="0" smtClean="0">
                <a:latin typeface="Times New Roman" pitchFamily="18" charset="0"/>
                <a:cs typeface="Times New Roman" pitchFamily="18" charset="0"/>
              </a:rPr>
              <a:t>? </a:t>
            </a:r>
            <a:endParaRPr lang="tr-TR" sz="2400" dirty="0">
              <a:latin typeface="Times New Roman" pitchFamily="18" charset="0"/>
              <a:cs typeface="Times New Roman" pitchFamily="18" charset="0"/>
            </a:endParaRPr>
          </a:p>
        </p:txBody>
      </p:sp>
      <p:sp>
        <p:nvSpPr>
          <p:cNvPr id="3" name="2 İçerik Yer Tutucusu"/>
          <p:cNvSpPr>
            <a:spLocks noGrp="1"/>
          </p:cNvSpPr>
          <p:nvPr>
            <p:ph idx="1"/>
          </p:nvPr>
        </p:nvSpPr>
        <p:spPr>
          <a:xfrm>
            <a:off x="214282" y="1857364"/>
            <a:ext cx="8543956" cy="4340237"/>
          </a:xfrm>
        </p:spPr>
        <p:txBody>
          <a:bodyPr>
            <a:normAutofit/>
          </a:bodyPr>
          <a:lstStyle/>
          <a:p>
            <a:pPr>
              <a:buNone/>
            </a:pPr>
            <a:endParaRPr lang="tr-TR" dirty="0" smtClean="0"/>
          </a:p>
          <a:p>
            <a:pPr marL="457200" indent="-457200" algn="just">
              <a:buFont typeface="+mj-lt"/>
              <a:buAutoNum type="arabicPeriod"/>
            </a:pPr>
            <a:r>
              <a:rPr lang="tr-TR" sz="2400" dirty="0" smtClean="0">
                <a:latin typeface="Times New Roman" pitchFamily="18" charset="0"/>
                <a:cs typeface="Times New Roman" pitchFamily="18" charset="0"/>
              </a:rPr>
              <a:t>Öncelikle anne, baba ve öğretmenlerin çocuğu olduğu gibi kabul edip sevmeleri, çocukların/gençlerin yaşadıkları duygulara saygıyla yaklaşmaları çok önemlidir. </a:t>
            </a:r>
          </a:p>
          <a:p>
            <a:pPr marL="457200" indent="-457200" algn="just">
              <a:buFont typeface="+mj-lt"/>
              <a:buAutoNum type="arabicPeriod"/>
            </a:pPr>
            <a:r>
              <a:rPr lang="tr-TR" sz="2400" dirty="0" smtClean="0">
                <a:latin typeface="Times New Roman" pitchFamily="18" charset="0"/>
                <a:cs typeface="Times New Roman" pitchFamily="18" charset="0"/>
              </a:rPr>
              <a:t>Gelişim dönemi korkularını (6 yaşından önce) doğal olarak algılamak ve bu korkulara odaklanmamak yaralı olacaktır. </a:t>
            </a:r>
          </a:p>
          <a:p>
            <a:pPr marL="457200" indent="-457200" algn="just">
              <a:buFont typeface="+mj-lt"/>
              <a:buAutoNum type="arabicPeriod"/>
            </a:pPr>
            <a:r>
              <a:rPr lang="tr-TR" sz="2400" dirty="0" smtClean="0">
                <a:latin typeface="Times New Roman" pitchFamily="18" charset="0"/>
                <a:cs typeface="Times New Roman" pitchFamily="18" charset="0"/>
              </a:rPr>
              <a:t>Yargılayıcı olmadan, öğüt vermeden, zorlamadan öğrencinizi kaygılandıran konu hakkında, sakin bir şekilde konuşmaya çalışın. Bunun aşılmayacak bir sorun olmadığını kaygıyla baş etmek için biraz uğraşması gerektiğini vurgulayabilirsiniz</a:t>
            </a:r>
            <a:r>
              <a:rPr lang="tr-TR" sz="2400" dirty="0" smtClean="0"/>
              <a:t>. </a:t>
            </a:r>
          </a:p>
          <a:p>
            <a:pPr marL="457200" indent="-457200" algn="just">
              <a:buFont typeface="+mj-lt"/>
              <a:buAutoNum type="arabicPeriod"/>
            </a:pPr>
            <a:endParaRPr lang="tr-TR" sz="2400" dirty="0" smtClean="0">
              <a:latin typeface="Times New Roman" pitchFamily="18" charset="0"/>
              <a:cs typeface="Times New Roman" pitchFamily="18" charset="0"/>
            </a:endParaRPr>
          </a:p>
          <a:p>
            <a:pPr marL="457200" indent="-457200" algn="just">
              <a:buFont typeface="+mj-lt"/>
              <a:buAutoNum type="arabicPeriod"/>
            </a:pPr>
            <a:endParaRPr lang="tr-TR" sz="2400" dirty="0" smtClean="0">
              <a:latin typeface="Times New Roman" pitchFamily="18" charset="0"/>
              <a:cs typeface="Times New Roman" pitchFamily="18" charset="0"/>
            </a:endParaRPr>
          </a:p>
          <a:p>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dirty="0" smtClean="0"/>
          </a:p>
          <a:p>
            <a:pPr algn="just">
              <a:buNone/>
            </a:pPr>
            <a:r>
              <a:rPr lang="tr-TR" sz="2400" dirty="0" smtClean="0">
                <a:latin typeface="Times New Roman" pitchFamily="18" charset="0"/>
                <a:cs typeface="Times New Roman" pitchFamily="18" charset="0"/>
              </a:rPr>
              <a:t>4.Evden ayrılıp okula gitmekten, okulda yaşayacaklarından endişeleniyorsa onun sınıf-okul ortamında güvende olduğunu gösterin. Sosyal aktivitelere katılımını sağlamak kaygılarını biraz azaltabilir. </a:t>
            </a:r>
          </a:p>
          <a:p>
            <a:pPr algn="just">
              <a:buNone/>
            </a:pPr>
            <a:r>
              <a:rPr lang="tr-TR" sz="2400" dirty="0" smtClean="0">
                <a:latin typeface="Times New Roman" pitchFamily="18" charset="0"/>
                <a:cs typeface="Times New Roman" pitchFamily="18" charset="0"/>
              </a:rPr>
              <a:t>5.Özellikle </a:t>
            </a:r>
            <a:r>
              <a:rPr lang="tr-TR" sz="2400" dirty="0" err="1" smtClean="0">
                <a:latin typeface="Times New Roman" pitchFamily="18" charset="0"/>
                <a:cs typeface="Times New Roman" pitchFamily="18" charset="0"/>
              </a:rPr>
              <a:t>ebeveyinlerin</a:t>
            </a:r>
            <a:r>
              <a:rPr lang="tr-TR" sz="2400" dirty="0" smtClean="0">
                <a:latin typeface="Times New Roman" pitchFamily="18" charset="0"/>
                <a:cs typeface="Times New Roman" pitchFamily="18" charset="0"/>
              </a:rPr>
              <a:t> çocukları için yüksek beklentileri olmaması gerekir. Performansı doğrultusunda beklentiler geliştirmek en doğrusudur. Biyolojiyi sevmeyen ve bu derste başarısızlık gösteren bir çocuktan doktor olmasını beklemek yanlış olacaktır</a:t>
            </a:r>
            <a:r>
              <a:rPr lang="tr-TR" sz="2400" dirty="0" smtClean="0"/>
              <a:t>. </a:t>
            </a:r>
          </a:p>
          <a:p>
            <a:pPr algn="just">
              <a:buNone/>
            </a:pPr>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lnSpcReduction="10000"/>
          </a:bodyPr>
          <a:lstStyle/>
          <a:p>
            <a:pPr algn="just">
              <a:buNone/>
            </a:pPr>
            <a:r>
              <a:rPr lang="tr-TR" sz="2400" dirty="0" smtClean="0">
                <a:latin typeface="Times New Roman" pitchFamily="18" charset="0"/>
                <a:cs typeface="Times New Roman" pitchFamily="18" charset="0"/>
              </a:rPr>
              <a:t>6.Öğrencilerin yaşadığı en yaygın kaygı Sınav Kaygısı’dır. Yukarıda da belirtildiği gibi ailelerin yüksek beklentileri, geleceği bu sınavların belirlediği düşüncesi, mükemmeliyetçilik, yeterince sınava hazırlanmama gibi sebepler kaygıyı artırmaktadır.</a:t>
            </a:r>
          </a:p>
          <a:p>
            <a:pPr algn="just">
              <a:buNone/>
            </a:pPr>
            <a:r>
              <a:rPr lang="tr-TR" sz="2400" dirty="0" smtClean="0">
                <a:latin typeface="Times New Roman" pitchFamily="18" charset="0"/>
                <a:cs typeface="Times New Roman" pitchFamily="18" charset="0"/>
              </a:rPr>
              <a:t> Motivasyon için bir miktar kaygı gereklidir ancak fazlası öğrenmeyi ve başarılı olmayı engeller. Sınıfınızda sınav kaygısını oldukça yoğun yaşayan (karın ağrısı, titreme, terli veya soğuk eller, kıvranma, ateş basması, baş dönmesi, uykusuzluk, bulantı, tikler vb. fiziksel şikayetleri olan) öğrenciniz varsa aileyle görüşerek mutlaka bir uzman yardımı almalarını sağlayın. </a:t>
            </a:r>
          </a:p>
          <a:p>
            <a:pPr>
              <a:buNone/>
            </a:pP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buNone/>
            </a:pPr>
            <a:r>
              <a:rPr lang="tr-TR" sz="2400" dirty="0" smtClean="0">
                <a:latin typeface="Times New Roman" pitchFamily="18" charset="0"/>
                <a:cs typeface="Times New Roman" pitchFamily="18" charset="0"/>
              </a:rPr>
              <a:t>7</a:t>
            </a:r>
            <a:r>
              <a:rPr lang="tr-TR" dirty="0" smtClean="0"/>
              <a:t>.</a:t>
            </a:r>
            <a:r>
              <a:rPr lang="tr-TR" sz="2400" dirty="0" smtClean="0">
                <a:latin typeface="Times New Roman" pitchFamily="18" charset="0"/>
                <a:cs typeface="Times New Roman" pitchFamily="18" charset="0"/>
              </a:rPr>
              <a:t>Öğrencinize yönelik kaygılarını artıracak söylemlerden ve tutumlardan uzak durmalısınız. Çocukların başarılarını arttırmak amacıyla onları tehdit edici ve başarı durumlarını küçümseyici yaklaşımlardan kaçının. (Elli net sana hiç yakışmıyor, böyle gidersen sınavı kazanamazsın daha çok çalışmalısın vb. ) </a:t>
            </a:r>
          </a:p>
          <a:p>
            <a:pPr algn="just">
              <a:buNone/>
            </a:pPr>
            <a:r>
              <a:rPr lang="tr-TR" sz="2400" dirty="0" smtClean="0">
                <a:latin typeface="Times New Roman" pitchFamily="18" charset="0"/>
                <a:cs typeface="Times New Roman" pitchFamily="18" charset="0"/>
              </a:rPr>
              <a:t>8.Öğrencinizin başarısını, yeteneklerini, kişilik ve fiziksel özelliklerini başka öğrencilerle karşılaştırmamalısınız.</a:t>
            </a:r>
            <a:r>
              <a:rPr lang="tr-TR" sz="2400" dirty="0" smtClean="0"/>
              <a:t> </a:t>
            </a:r>
          </a:p>
          <a:p>
            <a:pPr algn="just">
              <a:buNone/>
            </a:pPr>
            <a:r>
              <a:rPr lang="tr-TR" sz="2400" dirty="0" smtClean="0">
                <a:latin typeface="Times New Roman" pitchFamily="18" charset="0"/>
                <a:cs typeface="Times New Roman" pitchFamily="18" charset="0"/>
              </a:rPr>
              <a:t>9.Anne-babaların çocuklarına verdikleri güven duygusu ve çocuklarının özgüvenini sağlayıcı onurlandırmalar, </a:t>
            </a:r>
            <a:r>
              <a:rPr lang="tr-TR" sz="2400" dirty="0" err="1" smtClean="0">
                <a:latin typeface="Times New Roman" pitchFamily="18" charset="0"/>
                <a:cs typeface="Times New Roman" pitchFamily="18" charset="0"/>
              </a:rPr>
              <a:t>anksiyete</a:t>
            </a:r>
            <a:r>
              <a:rPr lang="tr-TR" sz="2400" dirty="0" smtClean="0">
                <a:latin typeface="Times New Roman" pitchFamily="18" charset="0"/>
                <a:cs typeface="Times New Roman" pitchFamily="18" charset="0"/>
              </a:rPr>
              <a:t> (kaygı) bozukluğunun tedavisinde önemlidir. Aynı şekilde çocuğun kaygısının okuldaki performansını da etkileyeceği göz önüne alındığında, tedavide aile-okul-uzman işbirliği gereklidir. </a:t>
            </a:r>
          </a:p>
          <a:p>
            <a:pPr>
              <a:buNone/>
            </a:pPr>
            <a:endParaRPr lang="tr-TR" sz="2400" dirty="0" smtClean="0">
              <a:latin typeface="Times New Roman" pitchFamily="18" charset="0"/>
              <a:cs typeface="Times New Roman" pitchFamily="18" charset="0"/>
            </a:endParaRPr>
          </a:p>
          <a:p>
            <a:pPr>
              <a:buNone/>
            </a:pP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lgn="just">
              <a:buNone/>
            </a:pPr>
            <a:r>
              <a:rPr lang="tr-TR" sz="2400" dirty="0" smtClean="0">
                <a:latin typeface="Times New Roman" pitchFamily="18" charset="0"/>
                <a:cs typeface="Times New Roman" pitchFamily="18" charset="0"/>
              </a:rPr>
              <a:t>10.Çocukluk döneminde ortaya çıkan ve psikiyatrik sorunlar diyebildiğimiz korkular ya da yaygın kaygı halleri vardır ki anne babalar bu korkuları iyi ayırt ederek, müdahale ve desteği geç kalmadan çocuklarına sunmalılardır. Kaygı ve korkular, uzun süredir devam ediyor ve günlük yaşamı olumsuz etkiliyorsa psikiyatrik yardım alınmalıdır. </a:t>
            </a:r>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2844" y="1000108"/>
            <a:ext cx="8229600" cy="1143000"/>
          </a:xfrm>
        </p:spPr>
        <p:txBody>
          <a:bodyPr>
            <a:normAutofit/>
          </a:bodyPr>
          <a:lstStyle/>
          <a:p>
            <a:pPr algn="l"/>
            <a:r>
              <a:rPr lang="tr-TR" sz="3200" dirty="0" smtClean="0">
                <a:latin typeface="Times New Roman" pitchFamily="18" charset="0"/>
                <a:cs typeface="Times New Roman" pitchFamily="18" charset="0"/>
              </a:rPr>
              <a:t>KAYNAKLAR</a:t>
            </a:r>
            <a:endParaRPr lang="tr-TR" sz="3200" dirty="0">
              <a:latin typeface="Times New Roman" pitchFamily="18" charset="0"/>
              <a:cs typeface="Times New Roman" pitchFamily="18" charset="0"/>
            </a:endParaRPr>
          </a:p>
        </p:txBody>
      </p:sp>
      <p:sp>
        <p:nvSpPr>
          <p:cNvPr id="3" name="2 İçerik Yer Tutucusu"/>
          <p:cNvSpPr>
            <a:spLocks noGrp="1"/>
          </p:cNvSpPr>
          <p:nvPr>
            <p:ph idx="1"/>
          </p:nvPr>
        </p:nvSpPr>
        <p:spPr>
          <a:xfrm>
            <a:off x="285720" y="2214554"/>
            <a:ext cx="8229600" cy="3411543"/>
          </a:xfrm>
        </p:spPr>
        <p:txBody>
          <a:bodyPr>
            <a:normAutofit fontScale="62500" lnSpcReduction="20000"/>
          </a:bodyPr>
          <a:lstStyle/>
          <a:p>
            <a:pPr>
              <a:buNone/>
            </a:pPr>
            <a:r>
              <a:rPr lang="tr-TR" dirty="0" smtClean="0">
                <a:latin typeface="Times New Roman" pitchFamily="18" charset="0"/>
                <a:cs typeface="Times New Roman" pitchFamily="18" charset="0"/>
                <a:hlinkClick r:id="rId2"/>
              </a:rPr>
              <a:t>www.depresyon.</a:t>
            </a:r>
            <a:r>
              <a:rPr lang="tr-TR" dirty="0" err="1" smtClean="0">
                <a:latin typeface="Times New Roman" pitchFamily="18" charset="0"/>
                <a:cs typeface="Times New Roman" pitchFamily="18" charset="0"/>
                <a:hlinkClick r:id="rId2"/>
              </a:rPr>
              <a:t>info</a:t>
            </a:r>
            <a:r>
              <a:rPr lang="tr-TR" dirty="0" smtClean="0">
                <a:latin typeface="Times New Roman" pitchFamily="18" charset="0"/>
                <a:cs typeface="Times New Roman" pitchFamily="18" charset="0"/>
                <a:hlinkClick r:id="rId2"/>
              </a:rPr>
              <a:t>.tr</a:t>
            </a: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hlinkClick r:id="rId3"/>
              </a:rPr>
              <a:t>http://mebk12.</a:t>
            </a:r>
            <a:r>
              <a:rPr lang="tr-TR" dirty="0" err="1" smtClean="0">
                <a:latin typeface="Times New Roman" pitchFamily="18" charset="0"/>
                <a:cs typeface="Times New Roman" pitchFamily="18" charset="0"/>
                <a:hlinkClick r:id="rId3"/>
              </a:rPr>
              <a:t>meb</a:t>
            </a:r>
            <a:r>
              <a:rPr lang="tr-TR" dirty="0" smtClean="0">
                <a:latin typeface="Times New Roman" pitchFamily="18" charset="0"/>
                <a:cs typeface="Times New Roman" pitchFamily="18" charset="0"/>
                <a:hlinkClick r:id="rId3"/>
              </a:rPr>
              <a:t>.gov.tr/</a:t>
            </a:r>
            <a:r>
              <a:rPr lang="tr-TR" dirty="0" err="1" smtClean="0">
                <a:latin typeface="Times New Roman" pitchFamily="18" charset="0"/>
                <a:cs typeface="Times New Roman" pitchFamily="18" charset="0"/>
                <a:hlinkClick r:id="rId3"/>
              </a:rPr>
              <a:t>meb</a:t>
            </a:r>
            <a:r>
              <a:rPr lang="tr-TR" dirty="0" smtClean="0">
                <a:latin typeface="Times New Roman" pitchFamily="18" charset="0"/>
                <a:cs typeface="Times New Roman" pitchFamily="18" charset="0"/>
                <a:hlinkClick r:id="rId3"/>
              </a:rPr>
              <a:t>_</a:t>
            </a:r>
            <a:r>
              <a:rPr lang="tr-TR" dirty="0" err="1" smtClean="0">
                <a:latin typeface="Times New Roman" pitchFamily="18" charset="0"/>
                <a:cs typeface="Times New Roman" pitchFamily="18" charset="0"/>
                <a:hlinkClick r:id="rId3"/>
              </a:rPr>
              <a:t>iys</a:t>
            </a:r>
            <a:r>
              <a:rPr lang="tr-TR" dirty="0" smtClean="0">
                <a:latin typeface="Times New Roman" pitchFamily="18" charset="0"/>
                <a:cs typeface="Times New Roman" pitchFamily="18" charset="0"/>
                <a:hlinkClick r:id="rId3"/>
              </a:rPr>
              <a:t>_dosyalar/07/19/967821/dosyalar/2013_01/25112017_</a:t>
            </a:r>
            <a:r>
              <a:rPr lang="tr-TR" dirty="0" err="1" smtClean="0">
                <a:latin typeface="Times New Roman" pitchFamily="18" charset="0"/>
                <a:cs typeface="Times New Roman" pitchFamily="18" charset="0"/>
                <a:hlinkClick r:id="rId3"/>
              </a:rPr>
              <a:t>ogrencimicin</a:t>
            </a:r>
            <a:r>
              <a:rPr lang="tr-TR" dirty="0" smtClean="0">
                <a:latin typeface="Times New Roman" pitchFamily="18" charset="0"/>
                <a:cs typeface="Times New Roman" pitchFamily="18" charset="0"/>
                <a:hlinkClick r:id="rId3"/>
              </a:rPr>
              <a:t>.</a:t>
            </a:r>
            <a:r>
              <a:rPr lang="tr-TR" dirty="0" err="1" smtClean="0">
                <a:latin typeface="Times New Roman" pitchFamily="18" charset="0"/>
                <a:cs typeface="Times New Roman" pitchFamily="18" charset="0"/>
                <a:hlinkClick r:id="rId3"/>
              </a:rPr>
              <a:t>pdf</a:t>
            </a:r>
            <a:endParaRPr lang="tr-TR" dirty="0" smtClean="0">
              <a:latin typeface="Times New Roman" pitchFamily="18" charset="0"/>
              <a:cs typeface="Times New Roman" pitchFamily="18" charset="0"/>
            </a:endParaRPr>
          </a:p>
          <a:p>
            <a:pPr>
              <a:buNone/>
            </a:pPr>
            <a:endParaRPr lang="tr-TR" dirty="0" smtClean="0">
              <a:latin typeface="Times New Roman" pitchFamily="18" charset="0"/>
              <a:cs typeface="Times New Roman" pitchFamily="18" charset="0"/>
            </a:endParaRPr>
          </a:p>
          <a:p>
            <a:pPr>
              <a:buNone/>
            </a:pPr>
            <a:r>
              <a:rPr lang="tr-TR" dirty="0" smtClean="0">
                <a:latin typeface="Times New Roman" pitchFamily="18" charset="0"/>
                <a:cs typeface="Times New Roman" pitchFamily="18" charset="0"/>
              </a:rPr>
              <a:t>Şişli </a:t>
            </a:r>
            <a:r>
              <a:rPr lang="tr-TR" dirty="0" err="1" smtClean="0">
                <a:latin typeface="Times New Roman" pitchFamily="18" charset="0"/>
                <a:cs typeface="Times New Roman" pitchFamily="18" charset="0"/>
              </a:rPr>
              <a:t>Etfal</a:t>
            </a:r>
            <a:r>
              <a:rPr lang="tr-TR" dirty="0" smtClean="0">
                <a:latin typeface="Times New Roman" pitchFamily="18" charset="0"/>
                <a:cs typeface="Times New Roman" pitchFamily="18" charset="0"/>
              </a:rPr>
              <a:t> Hastanesi Tıp Bülteni, Cilt: 45, Say›: 2, 2011 / </a:t>
            </a:r>
            <a:r>
              <a:rPr lang="tr-TR" i="1" dirty="0" err="1" smtClean="0">
                <a:latin typeface="Times New Roman" pitchFamily="18" charset="0"/>
                <a:cs typeface="Times New Roman" pitchFamily="18" charset="0"/>
              </a:rPr>
              <a:t>The</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Medical</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Bulletin</a:t>
            </a:r>
            <a:r>
              <a:rPr lang="tr-TR" i="1" dirty="0" smtClean="0">
                <a:latin typeface="Times New Roman" pitchFamily="18" charset="0"/>
                <a:cs typeface="Times New Roman" pitchFamily="18" charset="0"/>
              </a:rPr>
              <a:t> of Şişli </a:t>
            </a:r>
            <a:r>
              <a:rPr lang="tr-TR" i="1" dirty="0" err="1" smtClean="0">
                <a:latin typeface="Times New Roman" pitchFamily="18" charset="0"/>
                <a:cs typeface="Times New Roman" pitchFamily="18" charset="0"/>
              </a:rPr>
              <a:t>Etfal</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Hospital</a:t>
            </a:r>
            <a:r>
              <a:rPr lang="tr-TR" i="1" dirty="0" smtClean="0">
                <a:latin typeface="Times New Roman" pitchFamily="18" charset="0"/>
                <a:cs typeface="Times New Roman" pitchFamily="18" charset="0"/>
              </a:rPr>
              <a:t>, </a:t>
            </a:r>
            <a:r>
              <a:rPr lang="tr-TR" i="1" dirty="0" err="1" smtClean="0">
                <a:latin typeface="Times New Roman" pitchFamily="18" charset="0"/>
                <a:cs typeface="Times New Roman" pitchFamily="18" charset="0"/>
              </a:rPr>
              <a:t>Volume</a:t>
            </a:r>
            <a:r>
              <a:rPr lang="tr-TR" i="1" dirty="0" smtClean="0">
                <a:latin typeface="Times New Roman" pitchFamily="18" charset="0"/>
                <a:cs typeface="Times New Roman" pitchFamily="18" charset="0"/>
              </a:rPr>
              <a:t>: 45, </a:t>
            </a:r>
            <a:r>
              <a:rPr lang="tr-TR" i="1" dirty="0" err="1" smtClean="0">
                <a:latin typeface="Times New Roman" pitchFamily="18" charset="0"/>
                <a:cs typeface="Times New Roman" pitchFamily="18" charset="0"/>
              </a:rPr>
              <a:t>Number</a:t>
            </a:r>
            <a:r>
              <a:rPr lang="tr-TR" i="1" dirty="0" smtClean="0">
                <a:latin typeface="Times New Roman" pitchFamily="18" charset="0"/>
                <a:cs typeface="Times New Roman" pitchFamily="18" charset="0"/>
              </a:rPr>
              <a:t> 2, 2011</a:t>
            </a:r>
          </a:p>
          <a:p>
            <a:pPr>
              <a:buNone/>
            </a:pPr>
            <a:endParaRPr lang="tr-TR" i="1" dirty="0" smtClean="0">
              <a:latin typeface="Times New Roman" pitchFamily="18" charset="0"/>
              <a:cs typeface="Times New Roman" pitchFamily="18" charset="0"/>
            </a:endParaRPr>
          </a:p>
          <a:p>
            <a:pPr>
              <a:buNone/>
            </a:pPr>
            <a:r>
              <a:rPr lang="tr-TR" i="1" dirty="0" smtClean="0">
                <a:latin typeface="Times New Roman" pitchFamily="18" charset="0"/>
                <a:cs typeface="Times New Roman" pitchFamily="18" charset="0"/>
              </a:rPr>
              <a:t>Ünsal,C.(2007).</a:t>
            </a:r>
            <a:r>
              <a:rPr lang="tr-TR" b="1" dirty="0" smtClean="0">
                <a:latin typeface="Times New Roman" pitchFamily="18" charset="0"/>
                <a:cs typeface="Times New Roman" pitchFamily="18" charset="0"/>
              </a:rPr>
              <a:t> </a:t>
            </a:r>
            <a:r>
              <a:rPr lang="tr-TR" sz="3100" dirty="0" smtClean="0">
                <a:latin typeface="Times New Roman" pitchFamily="18" charset="0"/>
                <a:cs typeface="Times New Roman" pitchFamily="18" charset="0"/>
              </a:rPr>
              <a:t>Yaygın </a:t>
            </a:r>
            <a:r>
              <a:rPr lang="tr-TR" sz="3100" dirty="0" err="1" smtClean="0">
                <a:latin typeface="Times New Roman" pitchFamily="18" charset="0"/>
                <a:cs typeface="Times New Roman" pitchFamily="18" charset="0"/>
              </a:rPr>
              <a:t>anksiyete</a:t>
            </a:r>
            <a:r>
              <a:rPr lang="tr-TR" sz="3100" dirty="0" smtClean="0">
                <a:latin typeface="Times New Roman" pitchFamily="18" charset="0"/>
                <a:cs typeface="Times New Roman" pitchFamily="18" charset="0"/>
              </a:rPr>
              <a:t> bozukluğu tanısı alan hastaların elektrokardiyografilerindeki p-dalga dispersiyonu ve </a:t>
            </a:r>
            <a:r>
              <a:rPr lang="tr-TR" sz="3100" dirty="0" err="1" smtClean="0">
                <a:latin typeface="Times New Roman" pitchFamily="18" charset="0"/>
                <a:cs typeface="Times New Roman" pitchFamily="18" charset="0"/>
              </a:rPr>
              <a:t>qt</a:t>
            </a:r>
            <a:r>
              <a:rPr lang="tr-TR" sz="3100" dirty="0" smtClean="0">
                <a:latin typeface="Times New Roman" pitchFamily="18" charset="0"/>
                <a:cs typeface="Times New Roman" pitchFamily="18" charset="0"/>
              </a:rPr>
              <a:t> dispersiyonu. (Uzmanlık tezi).</a:t>
            </a:r>
            <a:r>
              <a:rPr lang="tr-TR" sz="2800" dirty="0" smtClean="0">
                <a:latin typeface="Times New Roman" pitchFamily="18" charset="0"/>
                <a:cs typeface="Times New Roman" pitchFamily="18" charset="0"/>
              </a:rPr>
              <a:t> Haydarpaşa Numune Eğitim ve Araştırma Hastanesi Psikiyatri Kliniği, İstanbul.</a:t>
            </a:r>
          </a:p>
          <a:p>
            <a:pPr>
              <a:buNone/>
            </a:pPr>
            <a:endParaRPr lang="tr-TR" sz="31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a:bodyPr>
          <a:lstStyle/>
          <a:p>
            <a:pPr algn="just">
              <a:buNone/>
            </a:pPr>
            <a:r>
              <a:rPr lang="tr-TR" sz="2800" dirty="0" smtClean="0">
                <a:latin typeface="Times New Roman" pitchFamily="18" charset="0"/>
                <a:cs typeface="Times New Roman" pitchFamily="18" charset="0"/>
              </a:rPr>
              <a:t>Not: Bu slayt genel bilgiler içermekte olup okulların ihtiyacına göre ekleme ,çıkarma yapabilirsiniz.</a:t>
            </a:r>
          </a:p>
          <a:p>
            <a:pPr algn="just">
              <a:buNone/>
            </a:pPr>
            <a:r>
              <a:rPr lang="tr-TR" sz="2800" dirty="0" smtClean="0">
                <a:latin typeface="Times New Roman" pitchFamily="18" charset="0"/>
                <a:cs typeface="Times New Roman" pitchFamily="18" charset="0"/>
              </a:rPr>
              <a:t>Sunumu kullanacağınız kitleye göre cümle yapıları seçmeniz uygun olacaktır. </a:t>
            </a:r>
          </a:p>
          <a:p>
            <a:pPr algn="just">
              <a:buNone/>
            </a:pPr>
            <a:endParaRPr lang="tr-TR" sz="2800" dirty="0" smtClean="0">
              <a:latin typeface="Times New Roman" pitchFamily="18" charset="0"/>
              <a:cs typeface="Times New Roman" pitchFamily="18" charset="0"/>
            </a:endParaRPr>
          </a:p>
          <a:p>
            <a:pPr algn="just">
              <a:buNone/>
            </a:pPr>
            <a:endParaRPr lang="tr-TR" sz="2800" dirty="0" smtClean="0">
              <a:latin typeface="Times New Roman" pitchFamily="18" charset="0"/>
              <a:cs typeface="Times New Roman" pitchFamily="18" charset="0"/>
            </a:endParaRPr>
          </a:p>
          <a:p>
            <a:pPr algn="just">
              <a:buNone/>
            </a:pPr>
            <a:r>
              <a:rPr lang="tr-TR" sz="2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                                                         </a:t>
            </a:r>
          </a:p>
          <a:p>
            <a:pPr algn="just">
              <a:buNone/>
            </a:pPr>
            <a:r>
              <a:rPr lang="tr-TR" sz="2800" dirty="0" smtClean="0">
                <a:latin typeface="Times New Roman" pitchFamily="18" charset="0"/>
                <a:cs typeface="Times New Roman" pitchFamily="18" charset="0"/>
              </a:rPr>
              <a:t>                                                          Burcu GÜLBAHAR</a:t>
            </a:r>
          </a:p>
          <a:p>
            <a:pPr algn="just">
              <a:buNone/>
            </a:pPr>
            <a:r>
              <a:rPr lang="tr-TR" sz="2800" dirty="0" smtClean="0">
                <a:latin typeface="Times New Roman" pitchFamily="18" charset="0"/>
                <a:cs typeface="Times New Roman" pitchFamily="18" charset="0"/>
              </a:rPr>
              <a:t> </a:t>
            </a:r>
            <a:r>
              <a:rPr lang="tr-TR" sz="2800" dirty="0" smtClean="0">
                <a:latin typeface="Times New Roman" pitchFamily="18" charset="0"/>
                <a:cs typeface="Times New Roman" pitchFamily="18" charset="0"/>
              </a:rPr>
              <a:t>                                                         Psikolojik </a:t>
            </a:r>
            <a:r>
              <a:rPr lang="tr-TR" sz="2800" dirty="0" smtClean="0">
                <a:latin typeface="Times New Roman" pitchFamily="18" charset="0"/>
                <a:cs typeface="Times New Roman" pitchFamily="18" charset="0"/>
              </a:rPr>
              <a:t>Danışma</a:t>
            </a:r>
            <a:r>
              <a:rPr lang="tr-TR" sz="2600" dirty="0" smtClean="0">
                <a:latin typeface="Times New Roman" pitchFamily="18" charset="0"/>
                <a:cs typeface="Times New Roman" pitchFamily="18" charset="0"/>
              </a:rPr>
              <a:t>n</a:t>
            </a:r>
            <a:endParaRPr lang="tr-TR" sz="2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143116"/>
            <a:ext cx="8229600" cy="3983047"/>
          </a:xfrm>
        </p:spPr>
        <p:txBody>
          <a:bodyPr/>
          <a:lstStyle/>
          <a:p>
            <a:pPr>
              <a:buNone/>
            </a:pPr>
            <a:r>
              <a:rPr lang="tr-TR" dirty="0" smtClean="0"/>
              <a:t>“</a:t>
            </a:r>
            <a:r>
              <a:rPr lang="tr-TR" dirty="0" smtClean="0">
                <a:latin typeface="Times New Roman" pitchFamily="18" charset="0"/>
                <a:cs typeface="Times New Roman" pitchFamily="18" charset="0"/>
              </a:rPr>
              <a:t>Ama her gün kötü değilim,bazı günler gayet iyi oluyorum…”</a:t>
            </a:r>
            <a:endParaRPr lang="tr-TR" dirty="0">
              <a:latin typeface="Times New Roman" pitchFamily="18" charset="0"/>
              <a:cs typeface="Times New Roman" pitchFamily="18" charset="0"/>
            </a:endParaRPr>
          </a:p>
        </p:txBody>
      </p:sp>
      <p:pic>
        <p:nvPicPr>
          <p:cNvPr id="5122" name="Picture 2" descr="Kadınlar Neden Depresyona Girer">
            <a:hlinkClick r:id="rId2"/>
          </p:cNvPr>
          <p:cNvPicPr>
            <a:picLocks noChangeAspect="1" noChangeArrowheads="1"/>
          </p:cNvPicPr>
          <p:nvPr/>
        </p:nvPicPr>
        <p:blipFill>
          <a:blip r:embed="rId3"/>
          <a:srcRect/>
          <a:stretch>
            <a:fillRect/>
          </a:stretch>
        </p:blipFill>
        <p:spPr bwMode="auto">
          <a:xfrm>
            <a:off x="4357686" y="4057649"/>
            <a:ext cx="2752725" cy="2800351"/>
          </a:xfrm>
          <a:prstGeom prst="rect">
            <a:avLst/>
          </a:prstGeom>
          <a:noFill/>
        </p:spPr>
      </p:pic>
      <p:pic>
        <p:nvPicPr>
          <p:cNvPr id="5124" name="Picture 4" descr="Mutlu insan mutsuz olur"/>
          <p:cNvPicPr>
            <a:picLocks noChangeAspect="1" noChangeArrowheads="1"/>
          </p:cNvPicPr>
          <p:nvPr/>
        </p:nvPicPr>
        <p:blipFill>
          <a:blip r:embed="rId4"/>
          <a:srcRect/>
          <a:stretch>
            <a:fillRect/>
          </a:stretch>
        </p:blipFill>
        <p:spPr bwMode="auto">
          <a:xfrm>
            <a:off x="6536541" y="3071810"/>
            <a:ext cx="2607459" cy="173830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285720" y="1928802"/>
            <a:ext cx="8229600" cy="4525963"/>
          </a:xfrm>
        </p:spPr>
        <p:txBody>
          <a:bodyPr>
            <a:normAutofit/>
          </a:bodyPr>
          <a:lstStyle/>
          <a:p>
            <a:pPr>
              <a:buNone/>
            </a:pPr>
            <a:r>
              <a:rPr lang="tr-TR" sz="2800" dirty="0" smtClean="0">
                <a:latin typeface="Times New Roman" pitchFamily="18" charset="0"/>
                <a:cs typeface="Times New Roman" pitchFamily="18" charset="0"/>
              </a:rPr>
              <a:t>Depresyon tanısı koyulması için tablo en az iki hafta sürmelidir.</a:t>
            </a:r>
          </a:p>
          <a:p>
            <a:pPr>
              <a:buFont typeface="Wingdings" pitchFamily="2" charset="2"/>
              <a:buChar char="Ø"/>
            </a:pPr>
            <a:r>
              <a:rPr lang="tr-TR" sz="2800" dirty="0" smtClean="0">
                <a:latin typeface="Times New Roman" pitchFamily="18" charset="0"/>
                <a:cs typeface="Times New Roman" pitchFamily="18" charset="0"/>
              </a:rPr>
              <a:t>Her depresyon atağı farklı şiddette olabilir. Semptomların sayısı, tipi ve yoğunluğu, depresyonun şiddetini belirler. DSM-IV-TR depresyonun şiddetini hafif, orta ve şiddetli olarak üç gruba ayırmıştır .</a:t>
            </a:r>
            <a:endParaRPr lang="tr-TR"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57200" y="2143116"/>
            <a:ext cx="7972452" cy="3983047"/>
          </a:xfrm>
        </p:spPr>
        <p:txBody>
          <a:bodyPr>
            <a:normAutofit/>
          </a:bodyPr>
          <a:lstStyle/>
          <a:p>
            <a:pPr algn="just">
              <a:buNone/>
            </a:pPr>
            <a:r>
              <a:rPr lang="tr-TR" sz="2800" dirty="0" smtClean="0">
                <a:latin typeface="Times New Roman" pitchFamily="18" charset="0"/>
                <a:cs typeface="Times New Roman" pitchFamily="18" charset="0"/>
              </a:rPr>
              <a:t>Depresyonun alt tipleri tanımlanmıştır. </a:t>
            </a:r>
            <a:r>
              <a:rPr lang="tr-TR" sz="2800" dirty="0" err="1" smtClean="0">
                <a:solidFill>
                  <a:schemeClr val="accent4">
                    <a:lumMod val="75000"/>
                  </a:schemeClr>
                </a:solidFill>
                <a:latin typeface="Times New Roman" pitchFamily="18" charset="0"/>
                <a:cs typeface="Times New Roman" pitchFamily="18" charset="0"/>
              </a:rPr>
              <a:t>Major</a:t>
            </a:r>
            <a:r>
              <a:rPr lang="tr-TR" sz="2800" dirty="0" smtClean="0">
                <a:solidFill>
                  <a:schemeClr val="accent4">
                    <a:lumMod val="75000"/>
                  </a:schemeClr>
                </a:solidFill>
                <a:latin typeface="Times New Roman" pitchFamily="18" charset="0"/>
                <a:cs typeface="Times New Roman" pitchFamily="18" charset="0"/>
              </a:rPr>
              <a:t> depresyonun </a:t>
            </a:r>
            <a:r>
              <a:rPr lang="tr-TR" sz="2800" dirty="0" smtClean="0">
                <a:latin typeface="Times New Roman" pitchFamily="18" charset="0"/>
                <a:cs typeface="Times New Roman" pitchFamily="18" charset="0"/>
              </a:rPr>
              <a:t>tanı ölçütlerinin 2 yıl ya da daha uzun süre </a:t>
            </a:r>
            <a:r>
              <a:rPr lang="nn-NO" sz="2800" dirty="0" smtClean="0">
                <a:latin typeface="Times New Roman" pitchFamily="18" charset="0"/>
                <a:cs typeface="Times New Roman" pitchFamily="18" charset="0"/>
              </a:rPr>
              <a:t>tam olarak karşılanması halinde </a:t>
            </a:r>
            <a:r>
              <a:rPr lang="nn-NO" sz="2800" dirty="0" smtClean="0">
                <a:solidFill>
                  <a:schemeClr val="accent4">
                    <a:lumMod val="75000"/>
                  </a:schemeClr>
                </a:solidFill>
                <a:latin typeface="Times New Roman" pitchFamily="18" charset="0"/>
                <a:cs typeface="Times New Roman" pitchFamily="18" charset="0"/>
              </a:rPr>
              <a:t>kronik depresyondan</a:t>
            </a:r>
            <a:r>
              <a:rPr lang="tr-TR" sz="2800" dirty="0" smtClean="0">
                <a:solidFill>
                  <a:schemeClr val="accent4">
                    <a:lumMod val="75000"/>
                  </a:schemeClr>
                </a:solidFill>
                <a:latin typeface="Times New Roman" pitchFamily="18" charset="0"/>
                <a:cs typeface="Times New Roman" pitchFamily="18" charset="0"/>
              </a:rPr>
              <a:t> </a:t>
            </a:r>
            <a:r>
              <a:rPr lang="tr-TR" sz="2800" dirty="0" smtClean="0">
                <a:latin typeface="Times New Roman" pitchFamily="18" charset="0"/>
                <a:cs typeface="Times New Roman" pitchFamily="18" charset="0"/>
              </a:rPr>
              <a:t>söz edilir. </a:t>
            </a:r>
          </a:p>
          <a:p>
            <a:pPr algn="just">
              <a:buNone/>
            </a:pPr>
            <a:r>
              <a:rPr lang="tr-TR" sz="2800" dirty="0" err="1" smtClean="0">
                <a:latin typeface="Times New Roman" pitchFamily="18" charset="0"/>
                <a:cs typeface="Times New Roman" pitchFamily="18" charset="0"/>
              </a:rPr>
              <a:t>Depresif</a:t>
            </a:r>
            <a:r>
              <a:rPr lang="tr-TR" sz="2800" dirty="0" smtClean="0">
                <a:latin typeface="Times New Roman" pitchFamily="18" charset="0"/>
                <a:cs typeface="Times New Roman" pitchFamily="18" charset="0"/>
              </a:rPr>
              <a:t> belirtilerin belirli bir mevsimde düzenli olarak başlaması ve düzelmesi şeklindeki örüntü </a:t>
            </a:r>
            <a:r>
              <a:rPr lang="tr-TR" sz="2800" dirty="0" smtClean="0">
                <a:solidFill>
                  <a:schemeClr val="accent4">
                    <a:lumMod val="75000"/>
                  </a:schemeClr>
                </a:solidFill>
                <a:latin typeface="Times New Roman" pitchFamily="18" charset="0"/>
                <a:cs typeface="Times New Roman" pitchFamily="18" charset="0"/>
              </a:rPr>
              <a:t>mevsimsel </a:t>
            </a:r>
            <a:r>
              <a:rPr lang="tr-TR" sz="2800" dirty="0" err="1" smtClean="0">
                <a:solidFill>
                  <a:schemeClr val="accent4">
                    <a:lumMod val="75000"/>
                  </a:schemeClr>
                </a:solidFill>
                <a:latin typeface="Times New Roman" pitchFamily="18" charset="0"/>
                <a:cs typeface="Times New Roman" pitchFamily="18" charset="0"/>
              </a:rPr>
              <a:t>affektif</a:t>
            </a:r>
            <a:r>
              <a:rPr lang="tr-TR" sz="2800" dirty="0" smtClean="0">
                <a:solidFill>
                  <a:schemeClr val="accent4">
                    <a:lumMod val="75000"/>
                  </a:schemeClr>
                </a:solidFill>
                <a:latin typeface="Times New Roman" pitchFamily="18" charset="0"/>
                <a:cs typeface="Times New Roman" pitchFamily="18" charset="0"/>
              </a:rPr>
              <a:t> bozukluk </a:t>
            </a:r>
            <a:r>
              <a:rPr lang="tr-TR" sz="2800" dirty="0" smtClean="0">
                <a:latin typeface="Times New Roman" pitchFamily="18" charset="0"/>
                <a:cs typeface="Times New Roman" pitchFamily="18" charset="0"/>
              </a:rPr>
              <a:t>olarak isimlendirilir.</a:t>
            </a:r>
            <a:endParaRPr lang="tr-TR"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algn="just">
              <a:buNone/>
            </a:pPr>
            <a:r>
              <a:rPr lang="tr-TR" sz="2800" dirty="0" smtClean="0">
                <a:latin typeface="Times New Roman" pitchFamily="18" charset="0"/>
                <a:cs typeface="Times New Roman" pitchFamily="18" charset="0"/>
              </a:rPr>
              <a:t>Duygu durumun tepkisel oluşu, aşırı uyuma, aşırı yeme,insanlar arası ilişkilerde reddedilme duyarlılığı, </a:t>
            </a:r>
            <a:r>
              <a:rPr lang="tr-TR" sz="2800" dirty="0" err="1" smtClean="0">
                <a:solidFill>
                  <a:schemeClr val="accent4">
                    <a:lumMod val="75000"/>
                  </a:schemeClr>
                </a:solidFill>
                <a:latin typeface="Times New Roman" pitchFamily="18" charset="0"/>
                <a:cs typeface="Times New Roman" pitchFamily="18" charset="0"/>
              </a:rPr>
              <a:t>atipik</a:t>
            </a:r>
            <a:r>
              <a:rPr lang="tr-TR" sz="2800" dirty="0" smtClean="0">
                <a:solidFill>
                  <a:schemeClr val="accent4">
                    <a:lumMod val="75000"/>
                  </a:schemeClr>
                </a:solidFill>
                <a:latin typeface="Times New Roman" pitchFamily="18" charset="0"/>
                <a:cs typeface="Times New Roman" pitchFamily="18" charset="0"/>
              </a:rPr>
              <a:t> özellikli depresyon </a:t>
            </a:r>
            <a:r>
              <a:rPr lang="tr-TR" sz="2800" dirty="0" smtClean="0">
                <a:latin typeface="Times New Roman" pitchFamily="18" charset="0"/>
                <a:cs typeface="Times New Roman" pitchFamily="18" charset="0"/>
              </a:rPr>
              <a:t>olarak adlandırılır.</a:t>
            </a:r>
          </a:p>
          <a:p>
            <a:pPr algn="just">
              <a:buNone/>
            </a:pPr>
            <a:r>
              <a:rPr lang="tr-TR" sz="2800" dirty="0" smtClean="0">
                <a:latin typeface="Times New Roman" pitchFamily="18" charset="0"/>
                <a:cs typeface="Times New Roman" pitchFamily="18" charset="0"/>
              </a:rPr>
              <a:t>Tepkisel olmayan duygu durum, </a:t>
            </a:r>
            <a:r>
              <a:rPr lang="tr-TR" sz="2800" dirty="0" err="1" smtClean="0">
                <a:latin typeface="Times New Roman" pitchFamily="18" charset="0"/>
                <a:cs typeface="Times New Roman" pitchFamily="18" charset="0"/>
              </a:rPr>
              <a:t>anhedoni</a:t>
            </a:r>
            <a:r>
              <a:rPr lang="tr-TR" sz="2800" dirty="0" smtClean="0">
                <a:latin typeface="Times New Roman" pitchFamily="18" charset="0"/>
                <a:cs typeface="Times New Roman" pitchFamily="18" charset="0"/>
              </a:rPr>
              <a:t>, kilo kaybı, suçluluk,</a:t>
            </a:r>
            <a:r>
              <a:rPr lang="tr-TR" sz="2800" dirty="0" err="1" smtClean="0">
                <a:latin typeface="Times New Roman" pitchFamily="18" charset="0"/>
                <a:cs typeface="Times New Roman" pitchFamily="18" charset="0"/>
              </a:rPr>
              <a:t>psikomotor</a:t>
            </a:r>
            <a:r>
              <a:rPr lang="tr-TR" sz="2800" dirty="0" smtClean="0">
                <a:latin typeface="Times New Roman" pitchFamily="18" charset="0"/>
                <a:cs typeface="Times New Roman" pitchFamily="18" charset="0"/>
              </a:rPr>
              <a:t> </a:t>
            </a:r>
            <a:r>
              <a:rPr lang="tr-TR" sz="2800" dirty="0" err="1" smtClean="0">
                <a:latin typeface="Times New Roman" pitchFamily="18" charset="0"/>
                <a:cs typeface="Times New Roman" pitchFamily="18" charset="0"/>
              </a:rPr>
              <a:t>retardasyon</a:t>
            </a:r>
            <a:r>
              <a:rPr lang="tr-TR" sz="2800" dirty="0" smtClean="0">
                <a:latin typeface="Times New Roman" pitchFamily="18" charset="0"/>
                <a:cs typeface="Times New Roman" pitchFamily="18" charset="0"/>
              </a:rPr>
              <a:t> ve ajitasyon, duygu durumun sabah kötüleşmesi, sabah çok erken uyanıp yeniden uyuyamama gibi belirtilerle seyreden alt tip ise </a:t>
            </a:r>
            <a:r>
              <a:rPr lang="tr-TR" sz="2800" dirty="0" smtClean="0">
                <a:solidFill>
                  <a:schemeClr val="accent4">
                    <a:lumMod val="75000"/>
                  </a:schemeClr>
                </a:solidFill>
                <a:latin typeface="Times New Roman" pitchFamily="18" charset="0"/>
                <a:cs typeface="Times New Roman" pitchFamily="18" charset="0"/>
              </a:rPr>
              <a:t>melankolik depresyon </a:t>
            </a:r>
            <a:r>
              <a:rPr lang="tr-TR" sz="2800" dirty="0" smtClean="0">
                <a:latin typeface="Times New Roman" pitchFamily="18" charset="0"/>
                <a:cs typeface="Times New Roman" pitchFamily="18" charset="0"/>
              </a:rPr>
              <a:t>olarak isimlendirilir</a:t>
            </a:r>
            <a:endParaRPr lang="tr-TR" sz="28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a:xfrm>
            <a:off x="457200" y="2214554"/>
            <a:ext cx="8229600" cy="3911609"/>
          </a:xfrm>
        </p:spPr>
        <p:txBody>
          <a:bodyPr>
            <a:normAutofit/>
          </a:bodyPr>
          <a:lstStyle/>
          <a:p>
            <a:pPr algn="just">
              <a:buNone/>
            </a:pPr>
            <a:r>
              <a:rPr lang="tr-TR" sz="2800" dirty="0" err="1" smtClean="0">
                <a:latin typeface="Times New Roman" pitchFamily="18" charset="0"/>
                <a:cs typeface="Times New Roman" pitchFamily="18" charset="0"/>
              </a:rPr>
              <a:t>Major</a:t>
            </a:r>
            <a:r>
              <a:rPr lang="tr-TR" sz="2800" dirty="0" smtClean="0">
                <a:latin typeface="Times New Roman" pitchFamily="18" charset="0"/>
                <a:cs typeface="Times New Roman" pitchFamily="18" charset="0"/>
              </a:rPr>
              <a:t> depresyonun yaşam boyu yaygınlığı, kadınlar için %10-25, erkekler için %5-12 </a:t>
            </a:r>
            <a:r>
              <a:rPr lang="tr-TR" sz="2800" dirty="0" err="1" smtClean="0">
                <a:latin typeface="Times New Roman" pitchFamily="18" charset="0"/>
                <a:cs typeface="Times New Roman" pitchFamily="18" charset="0"/>
              </a:rPr>
              <a:t>olarakbulunmuştur</a:t>
            </a:r>
            <a:r>
              <a:rPr lang="tr-TR" sz="2800" dirty="0" smtClean="0">
                <a:latin typeface="Times New Roman" pitchFamily="18" charset="0"/>
                <a:cs typeface="Times New Roman" pitchFamily="18" charset="0"/>
              </a:rPr>
              <a:t>.</a:t>
            </a:r>
          </a:p>
          <a:p>
            <a:pPr algn="just">
              <a:buNone/>
            </a:pPr>
            <a:r>
              <a:rPr lang="tr-TR" sz="2800" dirty="0" err="1" smtClean="0">
                <a:latin typeface="Times New Roman" pitchFamily="18" charset="0"/>
                <a:cs typeface="Times New Roman" pitchFamily="18" charset="0"/>
              </a:rPr>
              <a:t>Major</a:t>
            </a:r>
            <a:r>
              <a:rPr lang="tr-TR" sz="2800" dirty="0" smtClean="0">
                <a:latin typeface="Times New Roman" pitchFamily="18" charset="0"/>
                <a:cs typeface="Times New Roman" pitchFamily="18" charset="0"/>
              </a:rPr>
              <a:t> depresyon </a:t>
            </a:r>
            <a:r>
              <a:rPr lang="tr-TR" sz="2800" dirty="0" err="1" smtClean="0">
                <a:latin typeface="Times New Roman" pitchFamily="18" charset="0"/>
                <a:cs typeface="Times New Roman" pitchFamily="18" charset="0"/>
              </a:rPr>
              <a:t>insidansı</a:t>
            </a:r>
            <a:r>
              <a:rPr lang="tr-TR" sz="2800" dirty="0" smtClean="0">
                <a:latin typeface="Times New Roman" pitchFamily="18" charset="0"/>
                <a:cs typeface="Times New Roman" pitchFamily="18" charset="0"/>
              </a:rPr>
              <a:t>, birinci basamakta %10, yatan hastalarda ise %15’tir. Depresyon altı aylıktan yaşamın son noktasına kadar yaşamın herhangi bir döneminde başlayabilir</a:t>
            </a:r>
            <a:endParaRPr lang="tr-TR" sz="2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graphicFrame>
        <p:nvGraphicFramePr>
          <p:cNvPr id="4" name="3 İçerik Yer Tutucusu"/>
          <p:cNvGraphicFramePr>
            <a:graphicFrameLocks noGrp="1"/>
          </p:cNvGraphicFramePr>
          <p:nvPr>
            <p:ph idx="1"/>
          </p:nvPr>
        </p:nvGraphicFramePr>
        <p:xfrm>
          <a:off x="285720" y="1714488"/>
          <a:ext cx="8472518" cy="3566160"/>
        </p:xfrm>
        <a:graphic>
          <a:graphicData uri="http://schemas.openxmlformats.org/drawingml/2006/table">
            <a:tbl>
              <a:tblPr firstRow="1" bandRow="1">
                <a:tableStyleId>{5C22544A-7EE6-4342-B048-85BDC9FD1C3A}</a:tableStyleId>
              </a:tblPr>
              <a:tblGrid>
                <a:gridCol w="853112"/>
                <a:gridCol w="1147152"/>
                <a:gridCol w="2383088"/>
                <a:gridCol w="4089166"/>
              </a:tblGrid>
              <a:tr h="256552">
                <a:tc>
                  <a:txBody>
                    <a:bodyPr/>
                    <a:lstStyle/>
                    <a:p>
                      <a:r>
                        <a:rPr lang="tr-TR" dirty="0" smtClean="0"/>
                        <a:t>Faz</a:t>
                      </a:r>
                      <a:endParaRPr lang="tr-TR" dirty="0"/>
                    </a:p>
                  </a:txBody>
                  <a:tcPr/>
                </a:tc>
                <a:tc>
                  <a:txBody>
                    <a:bodyPr/>
                    <a:lstStyle/>
                    <a:p>
                      <a:r>
                        <a:rPr lang="tr-TR" dirty="0" smtClean="0"/>
                        <a:t>Süre</a:t>
                      </a:r>
                      <a:endParaRPr lang="tr-TR" dirty="0"/>
                    </a:p>
                  </a:txBody>
                  <a:tcPr/>
                </a:tc>
                <a:tc>
                  <a:txBody>
                    <a:bodyPr/>
                    <a:lstStyle/>
                    <a:p>
                      <a:r>
                        <a:rPr lang="tr-TR" dirty="0" smtClean="0"/>
                        <a:t>Amaç</a:t>
                      </a:r>
                      <a:endParaRPr lang="tr-TR" dirty="0"/>
                    </a:p>
                  </a:txBody>
                  <a:tcPr/>
                </a:tc>
                <a:tc>
                  <a:txBody>
                    <a:bodyPr/>
                    <a:lstStyle/>
                    <a:p>
                      <a:r>
                        <a:rPr lang="tr-TR" dirty="0" smtClean="0"/>
                        <a:t>Yapılacaklar</a:t>
                      </a:r>
                      <a:endParaRPr lang="tr-TR" dirty="0"/>
                    </a:p>
                  </a:txBody>
                  <a:tcPr/>
                </a:tc>
              </a:tr>
              <a:tr h="370840">
                <a:tc>
                  <a:txBody>
                    <a:bodyPr/>
                    <a:lstStyle/>
                    <a:p>
                      <a:pPr algn="l"/>
                      <a:r>
                        <a:rPr lang="tr-TR" sz="1800" baseline="0" dirty="0" smtClean="0">
                          <a:latin typeface="Times New Roman" pitchFamily="18" charset="0"/>
                          <a:cs typeface="Times New Roman" pitchFamily="18" charset="0"/>
                        </a:rPr>
                        <a:t>Akut</a:t>
                      </a:r>
                      <a:endParaRPr lang="tr-TR" sz="1800" dirty="0">
                        <a:latin typeface="Times New Roman" pitchFamily="18" charset="0"/>
                        <a:cs typeface="Times New Roman" pitchFamily="18" charset="0"/>
                      </a:endParaRPr>
                    </a:p>
                  </a:txBody>
                  <a:tcPr/>
                </a:tc>
                <a:tc>
                  <a:txBody>
                    <a:bodyPr/>
                    <a:lstStyle/>
                    <a:p>
                      <a:pPr algn="l"/>
                      <a:r>
                        <a:rPr lang="tr-TR" sz="1800" baseline="0" dirty="0" smtClean="0">
                          <a:latin typeface="Times New Roman" pitchFamily="18" charset="0"/>
                          <a:cs typeface="Times New Roman" pitchFamily="18" charset="0"/>
                        </a:rPr>
                        <a:t>8-12 hafta</a:t>
                      </a:r>
                      <a:endParaRPr lang="tr-TR" sz="1800" dirty="0">
                        <a:latin typeface="Times New Roman" pitchFamily="18" charset="0"/>
                        <a:cs typeface="Times New Roman" pitchFamily="18" charset="0"/>
                      </a:endParaRPr>
                    </a:p>
                  </a:txBody>
                  <a:tcPr/>
                </a:tc>
                <a:tc>
                  <a:txBody>
                    <a:bodyPr/>
                    <a:lstStyle/>
                    <a:p>
                      <a:pPr algn="l"/>
                      <a:r>
                        <a:rPr lang="tr-TR" sz="1800" baseline="0" dirty="0" smtClean="0">
                          <a:latin typeface="Times New Roman" pitchFamily="18" charset="0"/>
                          <a:cs typeface="Times New Roman" pitchFamily="18" charset="0"/>
                        </a:rPr>
                        <a:t>Semptomların </a:t>
                      </a:r>
                      <a:r>
                        <a:rPr lang="tr-TR" sz="1800" baseline="0" dirty="0" err="1" smtClean="0">
                          <a:latin typeface="Times New Roman" pitchFamily="18" charset="0"/>
                          <a:cs typeface="Times New Roman" pitchFamily="18" charset="0"/>
                        </a:rPr>
                        <a:t>remisyonu</a:t>
                      </a:r>
                      <a:r>
                        <a:rPr lang="tr-TR" sz="1800" baseline="0" dirty="0" smtClean="0">
                          <a:latin typeface="Times New Roman" pitchFamily="18" charset="0"/>
                          <a:cs typeface="Times New Roman" pitchFamily="18" charset="0"/>
                        </a:rPr>
                        <a:t> </a:t>
                      </a:r>
                    </a:p>
                    <a:p>
                      <a:pPr algn="l"/>
                      <a:r>
                        <a:rPr lang="tr-TR" sz="1800" baseline="0" dirty="0" smtClean="0">
                          <a:latin typeface="Times New Roman" pitchFamily="18" charset="0"/>
                          <a:cs typeface="Times New Roman" pitchFamily="18" charset="0"/>
                        </a:rPr>
                        <a:t>• Sosyal ve mesleki işlevde düzelme</a:t>
                      </a:r>
                      <a:endParaRPr lang="tr-TR" sz="1800" dirty="0">
                        <a:latin typeface="Times New Roman" pitchFamily="18" charset="0"/>
                        <a:cs typeface="Times New Roman" pitchFamily="18" charset="0"/>
                      </a:endParaRPr>
                    </a:p>
                  </a:txBody>
                  <a:tcPr/>
                </a:tc>
                <a:tc>
                  <a:txBody>
                    <a:bodyPr/>
                    <a:lstStyle/>
                    <a:p>
                      <a:pPr algn="l">
                        <a:buFont typeface="Arial" pitchFamily="34" charset="0"/>
                        <a:buChar char="•"/>
                      </a:pPr>
                      <a:r>
                        <a:rPr lang="tr-TR" sz="1800" baseline="0" dirty="0" err="1" smtClean="0">
                          <a:latin typeface="Times New Roman" pitchFamily="18" charset="0"/>
                          <a:cs typeface="Times New Roman" pitchFamily="18" charset="0"/>
                        </a:rPr>
                        <a:t>Terapötik</a:t>
                      </a:r>
                      <a:r>
                        <a:rPr lang="tr-TR" sz="1800" baseline="0" dirty="0" smtClean="0">
                          <a:latin typeface="Times New Roman" pitchFamily="18" charset="0"/>
                          <a:cs typeface="Times New Roman" pitchFamily="18" charset="0"/>
                        </a:rPr>
                        <a:t> işbirliği oluştur</a:t>
                      </a:r>
                    </a:p>
                    <a:p>
                      <a:pPr algn="l"/>
                      <a:r>
                        <a:rPr lang="tr-TR" sz="1800" baseline="0" dirty="0" smtClean="0">
                          <a:latin typeface="Times New Roman" pitchFamily="18" charset="0"/>
                          <a:cs typeface="Times New Roman" pitchFamily="18" charset="0"/>
                        </a:rPr>
                        <a:t>• Sosyal ve mesleki işlevde düzelme </a:t>
                      </a:r>
                    </a:p>
                    <a:p>
                      <a:pPr algn="l"/>
                      <a:r>
                        <a:rPr lang="tr-TR" sz="1800" baseline="0" dirty="0" smtClean="0">
                          <a:latin typeface="Times New Roman" pitchFamily="18" charset="0"/>
                          <a:cs typeface="Times New Roman" pitchFamily="18" charset="0"/>
                        </a:rPr>
                        <a:t>• Eğit ve kendini yönetmesine yardımcı ol</a:t>
                      </a:r>
                    </a:p>
                    <a:p>
                      <a:pPr algn="l"/>
                      <a:r>
                        <a:rPr lang="tr-TR" sz="1800" baseline="0" dirty="0" smtClean="0">
                          <a:latin typeface="Times New Roman" pitchFamily="18" charset="0"/>
                          <a:cs typeface="Times New Roman" pitchFamily="18" charset="0"/>
                        </a:rPr>
                        <a:t>• Yan etkileri yönet</a:t>
                      </a:r>
                    </a:p>
                    <a:p>
                      <a:pPr algn="l"/>
                      <a:r>
                        <a:rPr lang="tr-TR" sz="1800" baseline="0" dirty="0" smtClean="0">
                          <a:latin typeface="Times New Roman" pitchFamily="18" charset="0"/>
                          <a:cs typeface="Times New Roman" pitchFamily="18" charset="0"/>
                        </a:rPr>
                        <a:t>• Takip et ve sonuçları izle</a:t>
                      </a:r>
                      <a:endParaRPr lang="tr-TR" sz="1800" dirty="0">
                        <a:latin typeface="Times New Roman" pitchFamily="18" charset="0"/>
                        <a:cs typeface="Times New Roman" pitchFamily="18" charset="0"/>
                      </a:endParaRPr>
                    </a:p>
                  </a:txBody>
                  <a:tcPr/>
                </a:tc>
              </a:tr>
              <a:tr h="370840">
                <a:tc>
                  <a:txBody>
                    <a:bodyPr/>
                    <a:lstStyle/>
                    <a:p>
                      <a:r>
                        <a:rPr lang="tr-TR" sz="1800" kern="1200" baseline="0" dirty="0" smtClean="0">
                          <a:solidFill>
                            <a:schemeClr val="dk1"/>
                          </a:solidFill>
                          <a:latin typeface="Times New Roman" pitchFamily="18" charset="0"/>
                          <a:ea typeface="+mn-ea"/>
                          <a:cs typeface="Times New Roman" pitchFamily="18" charset="0"/>
                        </a:rPr>
                        <a:t>İdame</a:t>
                      </a:r>
                      <a:endParaRPr lang="tr-TR" dirty="0">
                        <a:latin typeface="Times New Roman" pitchFamily="18" charset="0"/>
                        <a:cs typeface="Times New Roman" pitchFamily="18" charset="0"/>
                      </a:endParaRPr>
                    </a:p>
                  </a:txBody>
                  <a:tcPr/>
                </a:tc>
                <a:tc>
                  <a:txBody>
                    <a:bodyPr/>
                    <a:lstStyle/>
                    <a:p>
                      <a:r>
                        <a:rPr lang="tr-TR" sz="1800" kern="1200" baseline="0" dirty="0" smtClean="0">
                          <a:solidFill>
                            <a:schemeClr val="dk1"/>
                          </a:solidFill>
                          <a:latin typeface="+mn-lt"/>
                          <a:ea typeface="+mn-ea"/>
                          <a:cs typeface="+mn-cs"/>
                        </a:rPr>
                        <a:t>6-24 ay veya daha uzun</a:t>
                      </a:r>
                      <a:endParaRPr lang="tr-TR" dirty="0"/>
                    </a:p>
                  </a:txBody>
                  <a:tcPr/>
                </a:tc>
                <a:tc>
                  <a:txBody>
                    <a:bodyPr/>
                    <a:lstStyle/>
                    <a:p>
                      <a:pPr>
                        <a:buFont typeface="Arial" pitchFamily="34" charset="0"/>
                        <a:buChar char="•"/>
                      </a:pPr>
                      <a:r>
                        <a:rPr lang="tr-TR" sz="1800" kern="1200" baseline="0" dirty="0" smtClean="0">
                          <a:solidFill>
                            <a:schemeClr val="dk1"/>
                          </a:solidFill>
                          <a:latin typeface="+mn-lt"/>
                          <a:ea typeface="+mn-ea"/>
                          <a:cs typeface="+mn-cs"/>
                        </a:rPr>
                        <a:t>Başlangıçtaki sosyal ve mesleki işlevselliğe dönüş</a:t>
                      </a:r>
                    </a:p>
                    <a:p>
                      <a:r>
                        <a:rPr lang="tr-TR" sz="1800" kern="1200" baseline="0" dirty="0" smtClean="0">
                          <a:solidFill>
                            <a:schemeClr val="dk1"/>
                          </a:solidFill>
                          <a:latin typeface="+mn-lt"/>
                          <a:ea typeface="+mn-ea"/>
                          <a:cs typeface="+mn-cs"/>
                        </a:rPr>
                        <a:t>• </a:t>
                      </a:r>
                      <a:r>
                        <a:rPr lang="tr-TR" sz="1800" kern="1200" baseline="0" dirty="0" err="1" smtClean="0">
                          <a:solidFill>
                            <a:schemeClr val="dk1"/>
                          </a:solidFill>
                          <a:latin typeface="+mn-lt"/>
                          <a:ea typeface="+mn-ea"/>
                          <a:cs typeface="+mn-cs"/>
                        </a:rPr>
                        <a:t>Nüks</a:t>
                      </a:r>
                      <a:r>
                        <a:rPr lang="tr-TR" sz="1800" kern="1200" baseline="0" dirty="0" smtClean="0">
                          <a:solidFill>
                            <a:schemeClr val="dk1"/>
                          </a:solidFill>
                          <a:latin typeface="+mn-lt"/>
                          <a:ea typeface="+mn-ea"/>
                          <a:cs typeface="+mn-cs"/>
                        </a:rPr>
                        <a:t> ve yinelemenin engellenmesi</a:t>
                      </a:r>
                      <a:endParaRPr lang="tr-TR" dirty="0"/>
                    </a:p>
                  </a:txBody>
                  <a:tcPr/>
                </a:tc>
                <a:tc>
                  <a:txBody>
                    <a:bodyPr/>
                    <a:lstStyle/>
                    <a:p>
                      <a:pPr>
                        <a:buFont typeface="Arial" pitchFamily="34" charset="0"/>
                        <a:buChar char="•"/>
                      </a:pPr>
                      <a:r>
                        <a:rPr lang="tr-TR" sz="1800" kern="1200" baseline="0" dirty="0" smtClean="0">
                          <a:solidFill>
                            <a:schemeClr val="dk1"/>
                          </a:solidFill>
                          <a:latin typeface="+mn-lt"/>
                          <a:ea typeface="+mn-ea"/>
                          <a:cs typeface="+mn-cs"/>
                        </a:rPr>
                        <a:t>Eğit ve kendini yönetmesine yardımcı ol</a:t>
                      </a:r>
                    </a:p>
                    <a:p>
                      <a:r>
                        <a:rPr lang="tr-TR" sz="1800" kern="1200" baseline="0" dirty="0" smtClean="0">
                          <a:solidFill>
                            <a:schemeClr val="dk1"/>
                          </a:solidFill>
                          <a:latin typeface="+mn-lt"/>
                          <a:ea typeface="+mn-ea"/>
                          <a:cs typeface="+mn-cs"/>
                        </a:rPr>
                        <a:t>daha uzun işlevselliğe dönüş </a:t>
                      </a:r>
                    </a:p>
                    <a:p>
                      <a:r>
                        <a:rPr lang="tr-TR" sz="1800" kern="1200" baseline="0" dirty="0" smtClean="0">
                          <a:solidFill>
                            <a:schemeClr val="dk1"/>
                          </a:solidFill>
                          <a:latin typeface="+mn-lt"/>
                          <a:ea typeface="+mn-ea"/>
                          <a:cs typeface="+mn-cs"/>
                        </a:rPr>
                        <a:t>• Yan etkileri yönet</a:t>
                      </a:r>
                    </a:p>
                    <a:p>
                      <a:r>
                        <a:rPr lang="tr-TR" sz="1800" kern="1200" baseline="0" dirty="0" smtClean="0">
                          <a:solidFill>
                            <a:schemeClr val="dk1"/>
                          </a:solidFill>
                          <a:latin typeface="+mn-lt"/>
                          <a:ea typeface="+mn-ea"/>
                          <a:cs typeface="+mn-cs"/>
                        </a:rPr>
                        <a:t>• </a:t>
                      </a:r>
                      <a:r>
                        <a:rPr lang="tr-TR" sz="1800" kern="1200" baseline="0" dirty="0" err="1" smtClean="0">
                          <a:solidFill>
                            <a:schemeClr val="dk1"/>
                          </a:solidFill>
                          <a:latin typeface="+mn-lt"/>
                          <a:ea typeface="+mn-ea"/>
                          <a:cs typeface="+mn-cs"/>
                        </a:rPr>
                        <a:t>Nüks</a:t>
                      </a:r>
                      <a:r>
                        <a:rPr lang="tr-TR" sz="1800" kern="1200" baseline="0" dirty="0" smtClean="0">
                          <a:solidFill>
                            <a:schemeClr val="dk1"/>
                          </a:solidFill>
                          <a:latin typeface="+mn-lt"/>
                          <a:ea typeface="+mn-ea"/>
                          <a:cs typeface="+mn-cs"/>
                        </a:rPr>
                        <a:t> ve yinelemenin engellenmesi </a:t>
                      </a:r>
                    </a:p>
                    <a:p>
                      <a:r>
                        <a:rPr lang="tr-TR" sz="1800" kern="1200" baseline="0" dirty="0" smtClean="0">
                          <a:solidFill>
                            <a:schemeClr val="dk1"/>
                          </a:solidFill>
                          <a:latin typeface="+mn-lt"/>
                          <a:ea typeface="+mn-ea"/>
                          <a:cs typeface="+mn-cs"/>
                        </a:rPr>
                        <a:t>• Mesleki ve sosyal işlevi </a:t>
                      </a:r>
                      <a:r>
                        <a:rPr lang="tr-TR" sz="1800" kern="1200" baseline="0" dirty="0" err="1" smtClean="0">
                          <a:solidFill>
                            <a:schemeClr val="dk1"/>
                          </a:solidFill>
                          <a:latin typeface="+mn-lt"/>
                          <a:ea typeface="+mn-ea"/>
                          <a:cs typeface="+mn-cs"/>
                        </a:rPr>
                        <a:t>rehabilite</a:t>
                      </a:r>
                      <a:r>
                        <a:rPr lang="tr-TR" sz="1800" kern="1200" baseline="0" dirty="0" smtClean="0">
                          <a:solidFill>
                            <a:schemeClr val="dk1"/>
                          </a:solidFill>
                          <a:latin typeface="+mn-lt"/>
                          <a:ea typeface="+mn-ea"/>
                          <a:cs typeface="+mn-cs"/>
                        </a:rPr>
                        <a:t> et</a:t>
                      </a:r>
                    </a:p>
                    <a:p>
                      <a:r>
                        <a:rPr lang="tr-TR" sz="1800" kern="1200" baseline="0" dirty="0" smtClean="0">
                          <a:solidFill>
                            <a:schemeClr val="dk1"/>
                          </a:solidFill>
                          <a:latin typeface="+mn-lt"/>
                          <a:ea typeface="+mn-ea"/>
                          <a:cs typeface="+mn-cs"/>
                        </a:rPr>
                        <a:t>• Yineleme açısından izle</a:t>
                      </a:r>
                      <a:endParaRPr lang="tr-TR"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endParaRPr lang="tr-T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1511</Words>
  <PresentationFormat>Ekran Gösterisi (4:3)</PresentationFormat>
  <Paragraphs>109</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Slayt 1</vt:lpstr>
      <vt:lpstr>DEPRESYON TANISI</vt:lpstr>
      <vt:lpstr>Slayt 3</vt:lpstr>
      <vt:lpstr>Slayt 4</vt:lpstr>
      <vt:lpstr>Slayt 5</vt:lpstr>
      <vt:lpstr>Slayt 6</vt:lpstr>
      <vt:lpstr>Slayt 7</vt:lpstr>
      <vt:lpstr>Slayt 8</vt:lpstr>
      <vt:lpstr>Slayt 9</vt:lpstr>
      <vt:lpstr>ANKSİYETE KAVRAMI VE ANKSİYETE BOZUKLUKLARI</vt:lpstr>
      <vt:lpstr>Slayt 11</vt:lpstr>
      <vt:lpstr>Slayt 12</vt:lpstr>
      <vt:lpstr>Slayt 13</vt:lpstr>
      <vt:lpstr>Slayt 14</vt:lpstr>
      <vt:lpstr>Slayt 15</vt:lpstr>
      <vt:lpstr>Slayt 16</vt:lpstr>
      <vt:lpstr>Slayt 17</vt:lpstr>
      <vt:lpstr>Slayt 18</vt:lpstr>
      <vt:lpstr>Slayt 19</vt:lpstr>
      <vt:lpstr>NELER YAPILABiLiR? </vt:lpstr>
      <vt:lpstr>Slayt 21</vt:lpstr>
      <vt:lpstr>Slayt 22</vt:lpstr>
      <vt:lpstr>Slayt 23</vt:lpstr>
      <vt:lpstr>Slayt 24</vt:lpstr>
      <vt:lpstr>KAYNAKLAR</vt:lpstr>
      <vt:lpstr>Slayt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xp</cp:lastModifiedBy>
  <cp:revision>170</cp:revision>
  <dcterms:modified xsi:type="dcterms:W3CDTF">2015-02-26T09:35:22Z</dcterms:modified>
</cp:coreProperties>
</file>