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72" r:id="rId14"/>
    <p:sldId id="271" r:id="rId15"/>
    <p:sldId id="273" r:id="rId16"/>
    <p:sldId id="274"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325773" y="6117336"/>
            <a:ext cx="857473" cy="365125"/>
          </a:xfrm>
        </p:spPr>
        <p:txBody>
          <a:bodyPr/>
          <a:lstStyle/>
          <a:p>
            <a:fld id="{743E3899-1780-4C36-A3F7-29BE286F093D}" type="datetimeFigureOut">
              <a:rPr lang="tr-TR" smtClean="0"/>
              <a:pPr/>
              <a:t>03.06.2015</a:t>
            </a:fld>
            <a:endParaRPr lang="tr-TR"/>
          </a:p>
        </p:txBody>
      </p:sp>
      <p:sp>
        <p:nvSpPr>
          <p:cNvPr id="5" name="Footer Placeholder 4"/>
          <p:cNvSpPr>
            <a:spLocks noGrp="1"/>
          </p:cNvSpPr>
          <p:nvPr>
            <p:ph type="ftr" sz="quarter" idx="11"/>
          </p:nvPr>
        </p:nvSpPr>
        <p:spPr>
          <a:xfrm>
            <a:off x="3623733" y="6117336"/>
            <a:ext cx="3609438" cy="365125"/>
          </a:xfrm>
        </p:spPr>
        <p:txBody>
          <a:bodyPr/>
          <a:lstStyle/>
          <a:p>
            <a:endParaRPr lang="tr-TR"/>
          </a:p>
        </p:txBody>
      </p:sp>
      <p:sp>
        <p:nvSpPr>
          <p:cNvPr id="6" name="Slide Number Placeholder 5"/>
          <p:cNvSpPr>
            <a:spLocks noGrp="1"/>
          </p:cNvSpPr>
          <p:nvPr>
            <p:ph type="sldNum" sz="quarter" idx="12"/>
          </p:nvPr>
        </p:nvSpPr>
        <p:spPr>
          <a:xfrm>
            <a:off x="8275320" y="6117336"/>
            <a:ext cx="411480" cy="365125"/>
          </a:xfrm>
        </p:spPr>
        <p:txBody>
          <a:bodyPr/>
          <a:lstStyle/>
          <a:p>
            <a:fld id="{FA547AB3-EE96-43B6-B6C7-273D77C63C4A}" type="slidenum">
              <a:rPr lang="tr-TR" smtClean="0"/>
              <a:pPr/>
              <a:t>‹#›</a:t>
            </a:fld>
            <a:endParaRPr lang="tr-T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xmlns="" val="1351569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43E3899-1780-4C36-A3F7-29BE286F093D}" type="datetimeFigureOut">
              <a:rPr lang="tr-TR" smtClean="0"/>
              <a:pPr/>
              <a:t>03.06.2015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A547AB3-EE96-43B6-B6C7-273D77C63C4A}" type="slidenum">
              <a:rPr lang="tr-TR" smtClean="0"/>
              <a:pPr/>
              <a:t>‹#›</a:t>
            </a:fld>
            <a:endParaRPr lang="tr-TR"/>
          </a:p>
        </p:txBody>
      </p:sp>
    </p:spTree>
    <p:extLst>
      <p:ext uri="{BB962C8B-B14F-4D97-AF65-F5344CB8AC3E}">
        <p14:creationId xmlns:p14="http://schemas.microsoft.com/office/powerpoint/2010/main" xmlns="" val="1702745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43E3899-1780-4C36-A3F7-29BE286F093D}" type="datetimeFigureOut">
              <a:rPr lang="tr-TR" smtClean="0"/>
              <a:pPr/>
              <a:t>03.06.2015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547AB3-EE96-43B6-B6C7-273D77C63C4A}" type="slidenum">
              <a:rPr lang="tr-TR" smtClean="0"/>
              <a:pPr/>
              <a:t>‹#›</a:t>
            </a:fld>
            <a:endParaRPr lang="tr-TR"/>
          </a:p>
        </p:txBody>
      </p:sp>
    </p:spTree>
    <p:extLst>
      <p:ext uri="{BB962C8B-B14F-4D97-AF65-F5344CB8AC3E}">
        <p14:creationId xmlns:p14="http://schemas.microsoft.com/office/powerpoint/2010/main" xmlns="" val="2966071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43E3899-1780-4C36-A3F7-29BE286F093D}" type="datetimeFigureOut">
              <a:rPr lang="tr-TR" smtClean="0"/>
              <a:pPr/>
              <a:t>03.06.2015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547AB3-EE96-43B6-B6C7-273D77C63C4A}" type="slidenum">
              <a:rPr lang="tr-TR" smtClean="0"/>
              <a:pPr/>
              <a:t>‹#›</a:t>
            </a:fld>
            <a:endParaRPr lang="tr-TR"/>
          </a:p>
        </p:txBody>
      </p:sp>
    </p:spTree>
    <p:extLst>
      <p:ext uri="{BB962C8B-B14F-4D97-AF65-F5344CB8AC3E}">
        <p14:creationId xmlns:p14="http://schemas.microsoft.com/office/powerpoint/2010/main" xmlns="" val="2010196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43E3899-1780-4C36-A3F7-29BE286F093D}" type="datetimeFigureOut">
              <a:rPr lang="tr-TR" smtClean="0"/>
              <a:pPr/>
              <a:t>03.06.2015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547AB3-EE96-43B6-B6C7-273D77C63C4A}" type="slidenum">
              <a:rPr lang="tr-TR" smtClean="0"/>
              <a:pPr/>
              <a:t>‹#›</a:t>
            </a:fld>
            <a:endParaRPr lang="tr-TR"/>
          </a:p>
        </p:txBody>
      </p:sp>
    </p:spTree>
    <p:extLst>
      <p:ext uri="{BB962C8B-B14F-4D97-AF65-F5344CB8AC3E}">
        <p14:creationId xmlns:p14="http://schemas.microsoft.com/office/powerpoint/2010/main" xmlns="" val="158996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43E3899-1780-4C36-A3F7-29BE286F093D}" type="datetimeFigureOut">
              <a:rPr lang="tr-TR" smtClean="0"/>
              <a:pPr/>
              <a:t>03.06.2015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547AB3-EE96-43B6-B6C7-273D77C63C4A}" type="slidenum">
              <a:rPr lang="tr-TR" smtClean="0"/>
              <a:pPr/>
              <a:t>‹#›</a:t>
            </a:fld>
            <a:endParaRPr lang="tr-TR"/>
          </a:p>
        </p:txBody>
      </p:sp>
    </p:spTree>
    <p:extLst>
      <p:ext uri="{BB962C8B-B14F-4D97-AF65-F5344CB8AC3E}">
        <p14:creationId xmlns:p14="http://schemas.microsoft.com/office/powerpoint/2010/main" xmlns="" val="2806412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43E3899-1780-4C36-A3F7-29BE286F093D}" type="datetimeFigureOut">
              <a:rPr lang="tr-TR" smtClean="0"/>
              <a:pPr/>
              <a:t>03.06.2015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547AB3-EE96-43B6-B6C7-273D77C63C4A}" type="slidenum">
              <a:rPr lang="tr-TR" smtClean="0"/>
              <a:pPr/>
              <a:t>‹#›</a:t>
            </a:fld>
            <a:endParaRPr lang="tr-TR"/>
          </a:p>
        </p:txBody>
      </p:sp>
    </p:spTree>
    <p:extLst>
      <p:ext uri="{BB962C8B-B14F-4D97-AF65-F5344CB8AC3E}">
        <p14:creationId xmlns:p14="http://schemas.microsoft.com/office/powerpoint/2010/main" xmlns="" val="3841838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43E3899-1780-4C36-A3F7-29BE286F093D}" type="datetimeFigureOut">
              <a:rPr lang="tr-TR" smtClean="0"/>
              <a:pPr/>
              <a:t>03.06.2015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547AB3-EE96-43B6-B6C7-273D77C63C4A}" type="slidenum">
              <a:rPr lang="tr-TR" smtClean="0"/>
              <a:pPr/>
              <a:t>‹#›</a:t>
            </a:fld>
            <a:endParaRPr lang="tr-TR"/>
          </a:p>
        </p:txBody>
      </p:sp>
    </p:spTree>
    <p:extLst>
      <p:ext uri="{BB962C8B-B14F-4D97-AF65-F5344CB8AC3E}">
        <p14:creationId xmlns:p14="http://schemas.microsoft.com/office/powerpoint/2010/main" xmlns="" val="2985825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43E3899-1780-4C36-A3F7-29BE286F093D}" type="datetimeFigureOut">
              <a:rPr lang="tr-TR" smtClean="0"/>
              <a:pPr/>
              <a:t>03.06.2015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547AB3-EE96-43B6-B6C7-273D77C63C4A}" type="slidenum">
              <a:rPr lang="tr-TR" smtClean="0"/>
              <a:pPr/>
              <a:t>‹#›</a:t>
            </a:fld>
            <a:endParaRPr lang="tr-TR"/>
          </a:p>
        </p:txBody>
      </p:sp>
    </p:spTree>
    <p:extLst>
      <p:ext uri="{BB962C8B-B14F-4D97-AF65-F5344CB8AC3E}">
        <p14:creationId xmlns:p14="http://schemas.microsoft.com/office/powerpoint/2010/main" xmlns="" val="321480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344329" y="6108173"/>
            <a:ext cx="857473" cy="365125"/>
          </a:xfrm>
        </p:spPr>
        <p:txBody>
          <a:bodyPr/>
          <a:lstStyle/>
          <a:p>
            <a:fld id="{743E3899-1780-4C36-A3F7-29BE286F093D}" type="datetimeFigureOut">
              <a:rPr lang="tr-TR" smtClean="0"/>
              <a:pPr/>
              <a:t>03.06.2015</a:t>
            </a:fld>
            <a:endParaRPr lang="tr-TR"/>
          </a:p>
        </p:txBody>
      </p:sp>
      <p:sp>
        <p:nvSpPr>
          <p:cNvPr id="5" name="Footer Placeholder 4"/>
          <p:cNvSpPr>
            <a:spLocks noGrp="1"/>
          </p:cNvSpPr>
          <p:nvPr>
            <p:ph type="ftr" sz="quarter" idx="11"/>
          </p:nvPr>
        </p:nvSpPr>
        <p:spPr>
          <a:xfrm>
            <a:off x="1972647" y="6108173"/>
            <a:ext cx="5314517" cy="365125"/>
          </a:xfrm>
        </p:spPr>
        <p:txBody>
          <a:bodyPr/>
          <a:lstStyle/>
          <a:p>
            <a:endParaRPr lang="tr-TR"/>
          </a:p>
        </p:txBody>
      </p:sp>
      <p:sp>
        <p:nvSpPr>
          <p:cNvPr id="6" name="Slide Number Placeholder 5"/>
          <p:cNvSpPr>
            <a:spLocks noGrp="1"/>
          </p:cNvSpPr>
          <p:nvPr>
            <p:ph type="sldNum" sz="quarter" idx="12"/>
          </p:nvPr>
        </p:nvSpPr>
        <p:spPr>
          <a:xfrm>
            <a:off x="8258967" y="6108173"/>
            <a:ext cx="427833" cy="365125"/>
          </a:xfrm>
        </p:spPr>
        <p:txBody>
          <a:bodyPr/>
          <a:lstStyle/>
          <a:p>
            <a:fld id="{FA547AB3-EE96-43B6-B6C7-273D77C63C4A}" type="slidenum">
              <a:rPr lang="tr-TR" smtClean="0"/>
              <a:pPr/>
              <a:t>‹#›</a:t>
            </a:fld>
            <a:endParaRPr lang="tr-TR"/>
          </a:p>
        </p:txBody>
      </p:sp>
    </p:spTree>
    <p:extLst>
      <p:ext uri="{BB962C8B-B14F-4D97-AF65-F5344CB8AC3E}">
        <p14:creationId xmlns:p14="http://schemas.microsoft.com/office/powerpoint/2010/main" xmlns="" val="1141413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43E3899-1780-4C36-A3F7-29BE286F093D}" type="datetimeFigureOut">
              <a:rPr lang="tr-TR" smtClean="0"/>
              <a:pPr/>
              <a:t>03.06.2015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8273317" y="6116070"/>
            <a:ext cx="413483" cy="365125"/>
          </a:xfrm>
        </p:spPr>
        <p:txBody>
          <a:bodyPr/>
          <a:lstStyle/>
          <a:p>
            <a:fld id="{FA547AB3-EE96-43B6-B6C7-273D77C63C4A}" type="slidenum">
              <a:rPr lang="tr-TR" smtClean="0"/>
              <a:pPr/>
              <a:t>‹#›</a:t>
            </a:fld>
            <a:endParaRPr lang="tr-TR"/>
          </a:p>
        </p:txBody>
      </p:sp>
    </p:spTree>
    <p:extLst>
      <p:ext uri="{BB962C8B-B14F-4D97-AF65-F5344CB8AC3E}">
        <p14:creationId xmlns:p14="http://schemas.microsoft.com/office/powerpoint/2010/main" xmlns="" val="314615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43E3899-1780-4C36-A3F7-29BE286F093D}" type="datetimeFigureOut">
              <a:rPr lang="tr-TR" smtClean="0"/>
              <a:pPr/>
              <a:t>03.06.2015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A547AB3-EE96-43B6-B6C7-273D77C63C4A}" type="slidenum">
              <a:rPr lang="tr-TR" smtClean="0"/>
              <a:pPr/>
              <a:t>‹#›</a:t>
            </a:fld>
            <a:endParaRPr lang="tr-TR"/>
          </a:p>
        </p:txBody>
      </p:sp>
    </p:spTree>
    <p:extLst>
      <p:ext uri="{BB962C8B-B14F-4D97-AF65-F5344CB8AC3E}">
        <p14:creationId xmlns:p14="http://schemas.microsoft.com/office/powerpoint/2010/main" xmlns="" val="135424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43E3899-1780-4C36-A3F7-29BE286F093D}" type="datetimeFigureOut">
              <a:rPr lang="tr-TR" smtClean="0"/>
              <a:pPr/>
              <a:t>03.06.2015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A547AB3-EE96-43B6-B6C7-273D77C63C4A}" type="slidenum">
              <a:rPr lang="tr-TR" smtClean="0"/>
              <a:pPr/>
              <a:t>‹#›</a:t>
            </a:fld>
            <a:endParaRPr lang="tr-TR"/>
          </a:p>
        </p:txBody>
      </p:sp>
    </p:spTree>
    <p:extLst>
      <p:ext uri="{BB962C8B-B14F-4D97-AF65-F5344CB8AC3E}">
        <p14:creationId xmlns:p14="http://schemas.microsoft.com/office/powerpoint/2010/main" xmlns="" val="309252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43E3899-1780-4C36-A3F7-29BE286F093D}" type="datetimeFigureOut">
              <a:rPr lang="tr-TR" smtClean="0"/>
              <a:pPr/>
              <a:t>03.06.2015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A547AB3-EE96-43B6-B6C7-273D77C63C4A}" type="slidenum">
              <a:rPr lang="tr-TR" smtClean="0"/>
              <a:pPr/>
              <a:t>‹#›</a:t>
            </a:fld>
            <a:endParaRPr lang="tr-TR"/>
          </a:p>
        </p:txBody>
      </p:sp>
    </p:spTree>
    <p:extLst>
      <p:ext uri="{BB962C8B-B14F-4D97-AF65-F5344CB8AC3E}">
        <p14:creationId xmlns:p14="http://schemas.microsoft.com/office/powerpoint/2010/main" xmlns="" val="49560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E3899-1780-4C36-A3F7-29BE286F093D}" type="datetimeFigureOut">
              <a:rPr lang="tr-TR" smtClean="0"/>
              <a:pPr/>
              <a:t>03.06.2015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A547AB3-EE96-43B6-B6C7-273D77C63C4A}" type="slidenum">
              <a:rPr lang="tr-TR" smtClean="0"/>
              <a:pPr/>
              <a:t>‹#›</a:t>
            </a:fld>
            <a:endParaRPr lang="tr-TR"/>
          </a:p>
        </p:txBody>
      </p:sp>
    </p:spTree>
    <p:extLst>
      <p:ext uri="{BB962C8B-B14F-4D97-AF65-F5344CB8AC3E}">
        <p14:creationId xmlns:p14="http://schemas.microsoft.com/office/powerpoint/2010/main" xmlns="" val="214166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43E3899-1780-4C36-A3F7-29BE286F093D}" type="datetimeFigureOut">
              <a:rPr lang="tr-TR" smtClean="0"/>
              <a:pPr/>
              <a:t>03.06.2015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A547AB3-EE96-43B6-B6C7-273D77C63C4A}" type="slidenum">
              <a:rPr lang="tr-TR" smtClean="0"/>
              <a:pPr/>
              <a:t>‹#›</a:t>
            </a:fld>
            <a:endParaRPr lang="tr-TR"/>
          </a:p>
        </p:txBody>
      </p:sp>
    </p:spTree>
    <p:extLst>
      <p:ext uri="{BB962C8B-B14F-4D97-AF65-F5344CB8AC3E}">
        <p14:creationId xmlns:p14="http://schemas.microsoft.com/office/powerpoint/2010/main" xmlns="" val="3468341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43E3899-1780-4C36-A3F7-29BE286F093D}" type="datetimeFigureOut">
              <a:rPr lang="tr-TR" smtClean="0"/>
              <a:pPr/>
              <a:t>03.06.2015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A547AB3-EE96-43B6-B6C7-273D77C63C4A}" type="slidenum">
              <a:rPr lang="tr-TR" smtClean="0"/>
              <a:pPr/>
              <a:t>‹#›</a:t>
            </a:fld>
            <a:endParaRPr lang="tr-TR"/>
          </a:p>
        </p:txBody>
      </p:sp>
    </p:spTree>
    <p:extLst>
      <p:ext uri="{BB962C8B-B14F-4D97-AF65-F5344CB8AC3E}">
        <p14:creationId xmlns:p14="http://schemas.microsoft.com/office/powerpoint/2010/main" xmlns="" val="3348574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3E3899-1780-4C36-A3F7-29BE286F093D}" type="datetimeFigureOut">
              <a:rPr lang="tr-TR" smtClean="0"/>
              <a:pPr/>
              <a:t>03.06.2015</a:t>
            </a:fld>
            <a:endParaRPr lang="tr-T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547AB3-EE96-43B6-B6C7-273D77C63C4A}" type="slidenum">
              <a:rPr lang="tr-TR" smtClean="0"/>
              <a:pPr/>
              <a:t>‹#›</a:t>
            </a:fld>
            <a:endParaRPr lang="tr-TR"/>
          </a:p>
        </p:txBody>
      </p:sp>
    </p:spTree>
    <p:extLst>
      <p:ext uri="{BB962C8B-B14F-4D97-AF65-F5344CB8AC3E}">
        <p14:creationId xmlns:p14="http://schemas.microsoft.com/office/powerpoint/2010/main" xmlns="" val="372073276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835696" y="1484784"/>
            <a:ext cx="6622504" cy="2115667"/>
          </a:xfrm>
          <a:solidFill>
            <a:srgbClr val="FFC000"/>
          </a:solidFill>
          <a:ln>
            <a:noFill/>
          </a:ln>
          <a:effectLst>
            <a:glow rad="228600">
              <a:schemeClr val="accent3">
                <a:satMod val="175000"/>
                <a:alpha val="40000"/>
              </a:schemeClr>
            </a:glow>
            <a:outerShdw blurRad="149987" dist="250190" dir="8460000" algn="ctr">
              <a:srgbClr val="000000">
                <a:alpha val="28000"/>
              </a:srgbClr>
            </a:outerShdw>
          </a:effectLst>
          <a:scene3d>
            <a:camera prst="perspectiveFront"/>
            <a:lightRig rig="contrasting" dir="t">
              <a:rot lat="0" lon="0" rev="1500000"/>
            </a:lightRig>
          </a:scene3d>
          <a:sp3d prstMaterial="metal">
            <a:bevelT w="88900" h="88900"/>
          </a:sp3d>
        </p:spPr>
        <p:style>
          <a:lnRef idx="2">
            <a:schemeClr val="accent4"/>
          </a:lnRef>
          <a:fillRef idx="1">
            <a:schemeClr val="lt1"/>
          </a:fillRef>
          <a:effectRef idx="0">
            <a:schemeClr val="accent4"/>
          </a:effectRef>
          <a:fontRef idx="minor">
            <a:schemeClr val="dk1"/>
          </a:fontRef>
        </p:style>
        <p:txBody>
          <a:bodyPr>
            <a:noAutofit/>
          </a:bodyPr>
          <a:lstStyle/>
          <a:p>
            <a:r>
              <a:rPr lang="tr-TR"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ÖZGÜVEN </a:t>
            </a:r>
            <a:br>
              <a:rPr lang="tr-TR"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tr-TR" sz="44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ÖZGÜVEN</a:t>
            </a:r>
            <a:r>
              <a:rPr lang="tr-TR" sz="4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SAHİBİ ÇOCUK NASIL YETİŞTİRİLİR?</a:t>
            </a:r>
            <a:endParaRPr lang="tr-TR"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xmlns="" val="105455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3"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3"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285852" y="2071678"/>
            <a:ext cx="3857652" cy="2571768"/>
          </a:xfrm>
          <a:ln w="76200"/>
        </p:spPr>
        <p:style>
          <a:lnRef idx="2">
            <a:schemeClr val="accent4"/>
          </a:lnRef>
          <a:fillRef idx="1">
            <a:schemeClr val="lt1"/>
          </a:fillRef>
          <a:effectRef idx="0">
            <a:schemeClr val="accent4"/>
          </a:effectRef>
          <a:fontRef idx="minor">
            <a:schemeClr val="dk1"/>
          </a:fontRef>
        </p:style>
        <p:txBody>
          <a:bodyPr>
            <a:noAutofit/>
          </a:bodyPr>
          <a:lstStyle/>
          <a:p>
            <a:pPr marL="0" indent="0">
              <a:buNone/>
            </a:pPr>
            <a:r>
              <a:rPr lang="tr-TR" sz="2400" dirty="0" smtClean="0"/>
              <a:t>Bizler de çocuklarımızı her seferinde engeller ve yapamayacağını söylersek, çocuklarımız da farklı durumlarda kendilerinde deneyecek cesareti bulamayacaklardır.</a:t>
            </a:r>
            <a:endParaRPr lang="tr-TR" sz="2400" dirty="0"/>
          </a:p>
        </p:txBody>
      </p:sp>
      <p:pic>
        <p:nvPicPr>
          <p:cNvPr id="3077" name="Picture 5" descr="C:\Users\Windows'7\Desktop\524085_10150728492869076_711114075_9212444_797975438_n.jpg"/>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tretch>
            <a:fillRect/>
          </a:stretch>
        </p:blipFill>
        <p:spPr bwMode="auto">
          <a:xfrm>
            <a:off x="5929322" y="2071678"/>
            <a:ext cx="2603776" cy="26209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299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077"/>
                                        </p:tgtEl>
                                        <p:attrNameLst>
                                          <p:attrName>style.visibility</p:attrName>
                                        </p:attrNameLst>
                                      </p:cBhvr>
                                      <p:to>
                                        <p:strVal val="visible"/>
                                      </p:to>
                                    </p:set>
                                    <p:animEffect transition="in" filter="fade">
                                      <p:cBhvr>
                                        <p:cTn id="20" dur="1000"/>
                                        <p:tgtEl>
                                          <p:spTgt spid="3077"/>
                                        </p:tgtEl>
                                      </p:cBhvr>
                                    </p:animEffect>
                                    <p:anim calcmode="lin" valueType="num">
                                      <p:cBhvr>
                                        <p:cTn id="21" dur="1000" fill="hold"/>
                                        <p:tgtEl>
                                          <p:spTgt spid="3077"/>
                                        </p:tgtEl>
                                        <p:attrNameLst>
                                          <p:attrName>ppt_x</p:attrName>
                                        </p:attrNameLst>
                                      </p:cBhvr>
                                      <p:tavLst>
                                        <p:tav tm="0">
                                          <p:val>
                                            <p:strVal val="#ppt_x"/>
                                          </p:val>
                                        </p:tav>
                                        <p:tav tm="100000">
                                          <p:val>
                                            <p:strVal val="#ppt_x"/>
                                          </p:val>
                                        </p:tav>
                                      </p:tavLst>
                                    </p:anim>
                                    <p:anim calcmode="lin" valueType="num">
                                      <p:cBhvr>
                                        <p:cTn id="22"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	ÇİFTE STANDARTLAR </a:t>
            </a:r>
            <a:r>
              <a:rPr lang="tr-TR" dirty="0" smtClean="0"/>
              <a:t/>
            </a:r>
            <a:br>
              <a:rPr lang="tr-TR" dirty="0" smtClean="0"/>
            </a:br>
            <a:r>
              <a:rPr lang="tr-TR" sz="2700" dirty="0" smtClean="0"/>
              <a:t>(Yaptıkların o kadar çok bağırıyor ki, söylediklerini duyamıyorum.)</a:t>
            </a:r>
            <a:endParaRPr lang="tr-TR" sz="2700" dirty="0"/>
          </a:p>
        </p:txBody>
      </p:sp>
      <p:sp>
        <p:nvSpPr>
          <p:cNvPr id="3" name="İçerik Yer Tutucusu 2"/>
          <p:cNvSpPr>
            <a:spLocks noGrp="1"/>
          </p:cNvSpPr>
          <p:nvPr>
            <p:ph idx="1"/>
          </p:nvPr>
        </p:nvSpPr>
        <p:spPr>
          <a:xfrm>
            <a:off x="982133" y="2667000"/>
            <a:ext cx="7704667" cy="3119454"/>
          </a:xfrm>
          <a:ln w="76200"/>
        </p:spPr>
        <p:style>
          <a:lnRef idx="2">
            <a:schemeClr val="accent4"/>
          </a:lnRef>
          <a:fillRef idx="1">
            <a:schemeClr val="lt1"/>
          </a:fillRef>
          <a:effectRef idx="0">
            <a:schemeClr val="accent4"/>
          </a:effectRef>
          <a:fontRef idx="minor">
            <a:schemeClr val="dk1"/>
          </a:fontRef>
        </p:style>
        <p:txBody>
          <a:bodyPr>
            <a:normAutofit lnSpcReduction="10000"/>
          </a:bodyPr>
          <a:lstStyle/>
          <a:p>
            <a:pPr marL="0" indent="0">
              <a:buNone/>
            </a:pPr>
            <a:r>
              <a:rPr lang="tr-TR" dirty="0" smtClean="0"/>
              <a:t>	</a:t>
            </a:r>
          </a:p>
          <a:p>
            <a:pPr marL="0" indent="0">
              <a:buNone/>
            </a:pPr>
            <a:r>
              <a:rPr lang="tr-TR" dirty="0"/>
              <a:t> </a:t>
            </a:r>
            <a:r>
              <a:rPr lang="tr-TR" dirty="0" smtClean="0"/>
              <a:t>       Birçok anne baba kendilerinin değişik haklara ve ayrıcalıklara sahip olduklarına inanırlar, ama bu hakların çocuklarında da olmasını kabul etmezler. Anne baba olarak çocuklarınızdan doğru davranışlar istiyorsanız öncelikle sizler yapmalısınız ki, çocuklarınız da söylemeksizin o davranışı rahatlıkla yapsınlar.</a:t>
            </a:r>
          </a:p>
          <a:p>
            <a:pPr marL="0" indent="0">
              <a:buNone/>
            </a:pPr>
            <a:r>
              <a:rPr lang="tr-TR" dirty="0" smtClean="0"/>
              <a:t>	“Çocuk dediğinizi değil yaptığınızı yapar.”</a:t>
            </a:r>
          </a:p>
          <a:p>
            <a:endParaRPr lang="tr-TR" dirty="0"/>
          </a:p>
        </p:txBody>
      </p:sp>
    </p:spTree>
    <p:extLst>
      <p:ext uri="{BB962C8B-B14F-4D97-AF65-F5344CB8AC3E}">
        <p14:creationId xmlns:p14="http://schemas.microsoft.com/office/powerpoint/2010/main" xmlns="" val="2608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8" presetClass="entr" presetSubtype="0" accel="10000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ppt_w</p:attrName>
                                        </p:attrNameLst>
                                      </p:cBhvr>
                                      <p:tavLst>
                                        <p:tav tm="0">
                                          <p:val>
                                            <p:strVal val="#ppt_w*2.5"/>
                                          </p:val>
                                        </p:tav>
                                        <p:tav tm="100000">
                                          <p:val>
                                            <p:strVal val="#ppt_w"/>
                                          </p:val>
                                        </p:tav>
                                      </p:tavLst>
                                    </p:anim>
                                    <p:anim calcmode="lin" valueType="num">
                                      <p:cBhvr>
                                        <p:cTn id="15" dur="500" fill="hold"/>
                                        <p:tgtEl>
                                          <p:spTgt spid="3">
                                            <p:bg/>
                                          </p:spTgt>
                                        </p:tgtEl>
                                        <p:attrNameLst>
                                          <p:attrName>ppt_h</p:attrName>
                                        </p:attrNameLst>
                                      </p:cBhvr>
                                      <p:tavLst>
                                        <p:tav tm="0">
                                          <p:val>
                                            <p:strVal val="#ppt_h*0.01"/>
                                          </p:val>
                                        </p:tav>
                                        <p:tav tm="100000">
                                          <p:val>
                                            <p:strVal val="#ppt_h"/>
                                          </p:val>
                                        </p:tav>
                                      </p:tavLst>
                                    </p:anim>
                                    <p:anim calcmode="lin" valueType="num">
                                      <p:cBhvr>
                                        <p:cTn id="16" dur="500" fill="hold"/>
                                        <p:tgtEl>
                                          <p:spTgt spid="3">
                                            <p:bg/>
                                          </p:spTgt>
                                        </p:tgtEl>
                                        <p:attrNameLst>
                                          <p:attrName>ppt_x</p:attrName>
                                        </p:attrNameLst>
                                      </p:cBhvr>
                                      <p:tavLst>
                                        <p:tav tm="0">
                                          <p:val>
                                            <p:strVal val="#ppt_x"/>
                                          </p:val>
                                        </p:tav>
                                        <p:tav tm="100000">
                                          <p:val>
                                            <p:strVal val="#ppt_x"/>
                                          </p:val>
                                        </p:tav>
                                      </p:tavLst>
                                    </p:anim>
                                    <p:anim calcmode="lin" valueType="num">
                                      <p:cBhvr>
                                        <p:cTn id="17" dur="500" fill="hold"/>
                                        <p:tgtEl>
                                          <p:spTgt spid="3">
                                            <p:bg/>
                                          </p:spTgt>
                                        </p:tgtEl>
                                        <p:attrNameLst>
                                          <p:attrName>ppt_y</p:attrName>
                                        </p:attrNameLst>
                                      </p:cBhvr>
                                      <p:tavLst>
                                        <p:tav tm="0">
                                          <p:val>
                                            <p:strVal val="#ppt_h+1"/>
                                          </p:val>
                                        </p:tav>
                                        <p:tav tm="100000">
                                          <p:val>
                                            <p:strVal val="#ppt_y"/>
                                          </p:val>
                                        </p:tav>
                                      </p:tavLst>
                                    </p:anim>
                                    <p:animEffect transition="in" filter="fade">
                                      <p:cBhvr>
                                        <p:cTn id="18" dur="500"/>
                                        <p:tgtEl>
                                          <p:spTgt spid="3">
                                            <p:bg/>
                                          </p:spTgt>
                                        </p:tgtEl>
                                      </p:cBhvr>
                                    </p:animEffect>
                                  </p:childTnLst>
                                </p:cTn>
                              </p:par>
                            </p:childTnLst>
                          </p:cTn>
                        </p:par>
                        <p:par>
                          <p:cTn id="19" fill="hold">
                            <p:stCondLst>
                              <p:cond delay="2500"/>
                            </p:stCondLst>
                            <p:childTnLst>
                              <p:par>
                                <p:cTn id="20" presetID="58" presetClass="entr" presetSubtype="0" accel="10000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23"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2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26" dur="500"/>
                                        <p:tgtEl>
                                          <p:spTgt spid="3">
                                            <p:txEl>
                                              <p:pRg st="0" end="0"/>
                                            </p:txEl>
                                          </p:spTgt>
                                        </p:tgtEl>
                                      </p:cBhvr>
                                    </p:animEffect>
                                  </p:childTnLst>
                                </p:cTn>
                              </p:par>
                            </p:childTnLst>
                          </p:cTn>
                        </p:par>
                        <p:par>
                          <p:cTn id="27" fill="hold">
                            <p:stCondLst>
                              <p:cond delay="3000"/>
                            </p:stCondLst>
                            <p:childTnLst>
                              <p:par>
                                <p:cTn id="28" presetID="58" presetClass="entr" presetSubtype="0" accel="100000" fill="hold" grpId="0" nodeType="after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31"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3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34" dur="500"/>
                                        <p:tgtEl>
                                          <p:spTgt spid="3">
                                            <p:txEl>
                                              <p:pRg st="1" end="1"/>
                                            </p:txEl>
                                          </p:spTgt>
                                        </p:tgtEl>
                                      </p:cBhvr>
                                    </p:animEffect>
                                  </p:childTnLst>
                                </p:cTn>
                              </p:par>
                            </p:childTnLst>
                          </p:cTn>
                        </p:par>
                        <p:par>
                          <p:cTn id="35" fill="hold">
                            <p:stCondLst>
                              <p:cond delay="3500"/>
                            </p:stCondLst>
                            <p:childTnLst>
                              <p:par>
                                <p:cTn id="36" presetID="58" presetClass="entr" presetSubtype="0" accel="100000" fill="hold" grpId="0" nodeType="after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9"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4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4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563888" y="1484784"/>
            <a:ext cx="4402832" cy="2773867"/>
          </a:xfrm>
          <a:solidFill>
            <a:srgbClr val="FFC000"/>
          </a:solidFill>
          <a:ln>
            <a:solidFill>
              <a:schemeClr val="accent3"/>
            </a:solidFill>
          </a:ln>
          <a:effectLst>
            <a:innerShdw blurRad="63500" dist="50800" dir="13500000">
              <a:prstClr val="black">
                <a:alpha val="50000"/>
              </a:prstClr>
            </a:innerShdw>
          </a:effectLst>
          <a:scene3d>
            <a:camera prst="perspectiveLeft"/>
            <a:lightRig rig="threePt" dir="t"/>
          </a:scene3d>
        </p:spPr>
        <p:txBody>
          <a:bodyPr>
            <a:normAutofit/>
          </a:bodyPr>
          <a:lstStyle/>
          <a:p>
            <a:pPr algn="ctr"/>
            <a:r>
              <a:rPr lang="tr-T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ÖZGÜVENİ GELİŞTİREN ETMENLER</a:t>
            </a:r>
            <a:endParaRPr lang="tr-T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xmlns="" val="299311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	GENİŞ BİR MEKAN</a:t>
            </a:r>
            <a:endParaRPr lang="tr-T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İçerik Yer Tutucusu 2"/>
          <p:cNvSpPr>
            <a:spLocks noGrp="1"/>
          </p:cNvSpPr>
          <p:nvPr>
            <p:ph sz="half" idx="1"/>
          </p:nvPr>
        </p:nvSpPr>
        <p:spPr>
          <a:xfrm>
            <a:off x="982133" y="2667000"/>
            <a:ext cx="3739896" cy="3190892"/>
          </a:xfrm>
          <a:ln w="76200"/>
        </p:spPr>
        <p:style>
          <a:lnRef idx="2">
            <a:schemeClr val="accent4"/>
          </a:lnRef>
          <a:fillRef idx="1">
            <a:schemeClr val="lt1"/>
          </a:fillRef>
          <a:effectRef idx="0">
            <a:schemeClr val="accent4"/>
          </a:effectRef>
          <a:fontRef idx="minor">
            <a:schemeClr val="dk1"/>
          </a:fontRef>
        </p:style>
        <p:txBody>
          <a:bodyPr>
            <a:normAutofit/>
          </a:bodyPr>
          <a:lstStyle/>
          <a:p>
            <a:pPr marL="0" indent="0">
              <a:buNone/>
            </a:pPr>
            <a:r>
              <a:rPr lang="tr-TR" dirty="0" smtClean="0"/>
              <a:t>Yapılan bir araştırmaya göre çocuk 18 yaşına gelene kadar anne babasından ortalama 148 000 defa “hayır, olmaz, dokunma, dokunma, yapma” gibi kelimeler duyuyor. Böylece 18 yaşına gelmiş çocukların “yapamama” özellikleri gelişiyor. Bu durum çocukların özgüvenini de zedelemektedir.</a:t>
            </a:r>
            <a:endParaRPr lang="tr-TR" dirty="0"/>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tretch>
            <a:fillRect/>
          </a:stretch>
        </p:blipFill>
        <p:spPr bwMode="auto">
          <a:xfrm>
            <a:off x="5655069" y="2667000"/>
            <a:ext cx="2323311" cy="3346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6040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1000" fill="hold"/>
                                        <p:tgtEl>
                                          <p:spTgt spid="3">
                                            <p:bg/>
                                          </p:spTgt>
                                        </p:tgtEl>
                                        <p:attrNameLst>
                                          <p:attrName>ppt_x</p:attrName>
                                        </p:attrNameLst>
                                      </p:cBhvr>
                                      <p:tavLst>
                                        <p:tav tm="0">
                                          <p:val>
                                            <p:strVal val="#ppt_x-.2"/>
                                          </p:val>
                                        </p:tav>
                                        <p:tav tm="100000">
                                          <p:val>
                                            <p:strVal val="#ppt_x"/>
                                          </p:val>
                                        </p:tav>
                                      </p:tavLst>
                                    </p:anim>
                                    <p:anim calcmode="lin" valueType="num">
                                      <p:cBhvr>
                                        <p:cTn id="14"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bg/>
                                          </p:spTgt>
                                        </p:tgtEl>
                                      </p:cBhvr>
                                    </p:animEffect>
                                  </p:childTnLst>
                                </p:cTn>
                              </p:par>
                              <p:par>
                                <p:cTn id="16" presetID="29"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
                                            <p:txEl>
                                              <p:pRg st="0" end="0"/>
                                            </p:txEl>
                                          </p:spTgt>
                                        </p:tgtEl>
                                      </p:cBhvr>
                                    </p:animEffect>
                                  </p:childTnLst>
                                </p:cTn>
                              </p:par>
                            </p:childTnLst>
                          </p:cTn>
                        </p:par>
                        <p:par>
                          <p:cTn id="21" fill="hold">
                            <p:stCondLst>
                              <p:cond delay="2000"/>
                            </p:stCondLst>
                            <p:childTnLst>
                              <p:par>
                                <p:cTn id="22" presetID="15" presetClass="entr" presetSubtype="0" fill="hold" nodeType="afterEffect">
                                  <p:stCondLst>
                                    <p:cond delay="0"/>
                                  </p:stCondLst>
                                  <p:childTnLst>
                                    <p:set>
                                      <p:cBhvr>
                                        <p:cTn id="23" dur="1" fill="hold">
                                          <p:stCondLst>
                                            <p:cond delay="0"/>
                                          </p:stCondLst>
                                        </p:cTn>
                                        <p:tgtEl>
                                          <p:spTgt spid="4098"/>
                                        </p:tgtEl>
                                        <p:attrNameLst>
                                          <p:attrName>style.visibility</p:attrName>
                                        </p:attrNameLst>
                                      </p:cBhvr>
                                      <p:to>
                                        <p:strVal val="visible"/>
                                      </p:to>
                                    </p:set>
                                    <p:anim calcmode="lin" valueType="num">
                                      <p:cBhvr>
                                        <p:cTn id="24" dur="1000" fill="hold"/>
                                        <p:tgtEl>
                                          <p:spTgt spid="4098"/>
                                        </p:tgtEl>
                                        <p:attrNameLst>
                                          <p:attrName>ppt_w</p:attrName>
                                        </p:attrNameLst>
                                      </p:cBhvr>
                                      <p:tavLst>
                                        <p:tav tm="0">
                                          <p:val>
                                            <p:fltVal val="0"/>
                                          </p:val>
                                        </p:tav>
                                        <p:tav tm="100000">
                                          <p:val>
                                            <p:strVal val="#ppt_w"/>
                                          </p:val>
                                        </p:tav>
                                      </p:tavLst>
                                    </p:anim>
                                    <p:anim calcmode="lin" valueType="num">
                                      <p:cBhvr>
                                        <p:cTn id="25" dur="1000" fill="hold"/>
                                        <p:tgtEl>
                                          <p:spTgt spid="4098"/>
                                        </p:tgtEl>
                                        <p:attrNameLst>
                                          <p:attrName>ppt_h</p:attrName>
                                        </p:attrNameLst>
                                      </p:cBhvr>
                                      <p:tavLst>
                                        <p:tav tm="0">
                                          <p:val>
                                            <p:fltVal val="0"/>
                                          </p:val>
                                        </p:tav>
                                        <p:tav tm="100000">
                                          <p:val>
                                            <p:strVal val="#ppt_h"/>
                                          </p:val>
                                        </p:tav>
                                      </p:tavLst>
                                    </p:anim>
                                    <p:anim calcmode="lin" valueType="num">
                                      <p:cBhvr>
                                        <p:cTn id="26"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	ÇOCUKLARI OLDUĞU GİBİ KABULLENMEK</a:t>
            </a:r>
            <a:endParaRPr lang="tr-T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İçerik Yer Tutucusu 2"/>
          <p:cNvSpPr>
            <a:spLocks noGrp="1"/>
          </p:cNvSpPr>
          <p:nvPr>
            <p:ph idx="1"/>
          </p:nvPr>
        </p:nvSpPr>
        <p:spPr>
          <a:xfrm>
            <a:off x="982133" y="2564904"/>
            <a:ext cx="7704667" cy="3214710"/>
          </a:xfrm>
          <a:ln w="76200"/>
        </p:spPr>
        <p:style>
          <a:lnRef idx="2">
            <a:schemeClr val="accent4"/>
          </a:lnRef>
          <a:fillRef idx="1">
            <a:schemeClr val="lt1"/>
          </a:fillRef>
          <a:effectRef idx="0">
            <a:schemeClr val="accent4"/>
          </a:effectRef>
          <a:fontRef idx="minor">
            <a:schemeClr val="dk1"/>
          </a:fontRef>
        </p:style>
        <p:txBody>
          <a:bodyPr>
            <a:normAutofit/>
          </a:bodyPr>
          <a:lstStyle/>
          <a:p>
            <a:pPr marL="0" indent="0">
              <a:buNone/>
            </a:pPr>
            <a:r>
              <a:rPr lang="tr-TR" dirty="0" smtClean="0"/>
              <a:t>	Çocuğumuzu olması gerektiği gibi değil, olduğu gibi kabul etmeliyiz. Her an denetlenen ve belli koşulları sağladığında sevgi gören çocuk ilerleyen yaşlarda kişilik bozuklukları gösterebilir.</a:t>
            </a:r>
          </a:p>
          <a:p>
            <a:pPr marL="0" indent="0">
              <a:buNone/>
            </a:pPr>
            <a:r>
              <a:rPr lang="tr-TR" dirty="0" smtClean="0"/>
              <a:t>	Çocuklarınızı olduğu gibi kabul edin. Sonrasında gelişmeleri için elinizden geleni yapın. Mutlu olan çocuk başarıyı yakalayacaktır</a:t>
            </a:r>
          </a:p>
          <a:p>
            <a:endParaRPr lang="tr-TR" dirty="0"/>
          </a:p>
        </p:txBody>
      </p:sp>
    </p:spTree>
    <p:extLst>
      <p:ext uri="{BB962C8B-B14F-4D97-AF65-F5344CB8AC3E}">
        <p14:creationId xmlns:p14="http://schemas.microsoft.com/office/powerpoint/2010/main" xmlns="" val="183959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9" presetClass="entr" presetSubtype="0" decel="10000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500" fill="hold"/>
                                        <p:tgtEl>
                                          <p:spTgt spid="3">
                                            <p:bg/>
                                          </p:spTgt>
                                        </p:tgtEl>
                                        <p:attrNameLst>
                                          <p:attrName>ppt_w</p:attrName>
                                        </p:attrNameLst>
                                      </p:cBhvr>
                                      <p:tavLst>
                                        <p:tav tm="0">
                                          <p:val>
                                            <p:fltVal val="0"/>
                                          </p:val>
                                        </p:tav>
                                        <p:tav tm="100000">
                                          <p:val>
                                            <p:strVal val="#ppt_w"/>
                                          </p:val>
                                        </p:tav>
                                      </p:tavLst>
                                    </p:anim>
                                    <p:anim calcmode="lin" valueType="num">
                                      <p:cBhvr>
                                        <p:cTn id="14" dur="500" fill="hold"/>
                                        <p:tgtEl>
                                          <p:spTgt spid="3">
                                            <p:bg/>
                                          </p:spTgt>
                                        </p:tgtEl>
                                        <p:attrNameLst>
                                          <p:attrName>ppt_h</p:attrName>
                                        </p:attrNameLst>
                                      </p:cBhvr>
                                      <p:tavLst>
                                        <p:tav tm="0">
                                          <p:val>
                                            <p:fltVal val="0"/>
                                          </p:val>
                                        </p:tav>
                                        <p:tav tm="100000">
                                          <p:val>
                                            <p:strVal val="#ppt_h"/>
                                          </p:val>
                                        </p:tav>
                                      </p:tavLst>
                                    </p:anim>
                                    <p:anim calcmode="lin" valueType="num">
                                      <p:cBhvr>
                                        <p:cTn id="15" dur="500" fill="hold"/>
                                        <p:tgtEl>
                                          <p:spTgt spid="3">
                                            <p:bg/>
                                          </p:spTgt>
                                        </p:tgtEl>
                                        <p:attrNameLst>
                                          <p:attrName>style.rotation</p:attrName>
                                        </p:attrNameLst>
                                      </p:cBhvr>
                                      <p:tavLst>
                                        <p:tav tm="0">
                                          <p:val>
                                            <p:fltVal val="360"/>
                                          </p:val>
                                        </p:tav>
                                        <p:tav tm="100000">
                                          <p:val>
                                            <p:fltVal val="0"/>
                                          </p:val>
                                        </p:tav>
                                      </p:tavLst>
                                    </p:anim>
                                    <p:animEffect transition="in" filter="fade">
                                      <p:cBhvr>
                                        <p:cTn id="16" dur="500"/>
                                        <p:tgtEl>
                                          <p:spTgt spid="3">
                                            <p:bg/>
                                          </p:spTgt>
                                        </p:tgtEl>
                                      </p:cBhvr>
                                    </p:animEffect>
                                  </p:childTnLst>
                                </p:cTn>
                              </p:par>
                            </p:childTnLst>
                          </p:cTn>
                        </p:par>
                        <p:par>
                          <p:cTn id="17" fill="hold">
                            <p:stCondLst>
                              <p:cond delay="1000"/>
                            </p:stCondLst>
                            <p:childTnLst>
                              <p:par>
                                <p:cTn id="18" presetID="49" presetClass="entr" presetSubtype="0" decel="10000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23" dur="500"/>
                                        <p:tgtEl>
                                          <p:spTgt spid="3">
                                            <p:txEl>
                                              <p:pRg st="0" end="0"/>
                                            </p:txEl>
                                          </p:spTgt>
                                        </p:tgtEl>
                                      </p:cBhvr>
                                    </p:animEffect>
                                  </p:childTnLst>
                                </p:cTn>
                              </p:par>
                            </p:childTnLst>
                          </p:cTn>
                        </p:par>
                        <p:par>
                          <p:cTn id="24" fill="hold">
                            <p:stCondLst>
                              <p:cond delay="1500"/>
                            </p:stCondLst>
                            <p:childTnLst>
                              <p:par>
                                <p:cTn id="25" presetID="49" presetClass="entr" presetSubtype="0" decel="10000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9"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	ÇOCUKLARIN GÜZEL YANLARINI KEŞFETMEK</a:t>
            </a:r>
            <a:endParaRPr lang="tr-T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İçerik Yer Tutucusu 2"/>
          <p:cNvSpPr>
            <a:spLocks noGrp="1"/>
          </p:cNvSpPr>
          <p:nvPr>
            <p:ph idx="1"/>
          </p:nvPr>
        </p:nvSpPr>
        <p:spPr>
          <a:xfrm>
            <a:off x="982133" y="2667000"/>
            <a:ext cx="7704667" cy="3190892"/>
          </a:xfrm>
          <a:ln w="76200"/>
        </p:spPr>
        <p:style>
          <a:lnRef idx="2">
            <a:schemeClr val="accent4"/>
          </a:lnRef>
          <a:fillRef idx="1">
            <a:schemeClr val="lt1"/>
          </a:fillRef>
          <a:effectRef idx="0">
            <a:schemeClr val="accent4"/>
          </a:effectRef>
          <a:fontRef idx="minor">
            <a:schemeClr val="dk1"/>
          </a:fontRef>
        </p:style>
        <p:txBody>
          <a:bodyPr>
            <a:normAutofit fontScale="92500"/>
          </a:bodyPr>
          <a:lstStyle/>
          <a:p>
            <a:pPr marL="0" indent="0">
              <a:buNone/>
            </a:pPr>
            <a:r>
              <a:rPr lang="tr-TR" dirty="0" smtClean="0"/>
              <a:t>	Anne babalar çocuklarındaki eksik ve hatalı yönleri görmek yerine, onun güzel davranışını görmeli ve desteklemelidir.</a:t>
            </a:r>
          </a:p>
          <a:p>
            <a:pPr marL="0" indent="0">
              <a:buNone/>
            </a:pPr>
            <a:r>
              <a:rPr lang="tr-TR" dirty="0" smtClean="0"/>
              <a:t>	Anne babalara “Çocuğunuzun en güzel özelliği nedir?”, “Çocuğunuz en iyi neyi yapar?” dediğimizde birçok anne baba hemen cevap verememektedir. Ancak bu soru olumsuz hali ile değiştirildiğinde cevaplar arka arkaya gelmektedir. Bunun nedeni olumluya değil olumsuza odaklı olmamızdır.</a:t>
            </a:r>
          </a:p>
          <a:p>
            <a:endParaRPr lang="tr-TR" dirty="0"/>
          </a:p>
        </p:txBody>
      </p:sp>
    </p:spTree>
    <p:extLst>
      <p:ext uri="{BB962C8B-B14F-4D97-AF65-F5344CB8AC3E}">
        <p14:creationId xmlns:p14="http://schemas.microsoft.com/office/powerpoint/2010/main" xmlns="" val="38938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2" presetClass="entr" presetSubtype="0" fill="hold" grpId="0" nodeType="afterEffect">
                                  <p:stCondLst>
                                    <p:cond delay="0"/>
                                  </p:stCondLst>
                                  <p:childTnLst>
                                    <p:set>
                                      <p:cBhvr>
                                        <p:cTn id="15" dur="1" fill="hold">
                                          <p:stCondLst>
                                            <p:cond delay="0"/>
                                          </p:stCondLst>
                                        </p:cTn>
                                        <p:tgtEl>
                                          <p:spTgt spid="3">
                                            <p:bg/>
                                          </p:spTgt>
                                        </p:tgtEl>
                                        <p:attrNameLst>
                                          <p:attrName>style.visibility</p:attrName>
                                        </p:attrNameLst>
                                      </p:cBhvr>
                                      <p:to>
                                        <p:strVal val="visible"/>
                                      </p:to>
                                    </p:set>
                                    <p:animScale>
                                      <p:cBhvr>
                                        <p:cTn id="16" dur="1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
                                            <p:bg/>
                                          </p:spTgt>
                                        </p:tgtEl>
                                        <p:attrNameLst>
                                          <p:attrName>ppt_x</p:attrName>
                                          <p:attrName>ppt_y</p:attrName>
                                        </p:attrNameLst>
                                      </p:cBhvr>
                                    </p:animMotion>
                                    <p:animEffect transition="in" filter="fade">
                                      <p:cBhvr>
                                        <p:cTn id="18" dur="1000"/>
                                        <p:tgtEl>
                                          <p:spTgt spid="3">
                                            <p:bg/>
                                          </p:spTgt>
                                        </p:tgtEl>
                                      </p:cBhvr>
                                    </p:animEffect>
                                  </p:childTnLst>
                                </p:cTn>
                              </p:par>
                            </p:childTnLst>
                          </p:cTn>
                        </p:par>
                        <p:par>
                          <p:cTn id="19" fill="hold">
                            <p:stCondLst>
                              <p:cond delay="2000"/>
                            </p:stCondLst>
                            <p:childTnLst>
                              <p:par>
                                <p:cTn id="20" presetID="52"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Scale>
                                      <p:cBhvr>
                                        <p:cTn id="22"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0" end="0"/>
                                            </p:txEl>
                                          </p:spTgt>
                                        </p:tgtEl>
                                        <p:attrNameLst>
                                          <p:attrName>ppt_x</p:attrName>
                                          <p:attrName>ppt_y</p:attrName>
                                        </p:attrNameLst>
                                      </p:cBhvr>
                                    </p:animMotion>
                                    <p:animEffect transition="in" filter="fade">
                                      <p:cBhvr>
                                        <p:cTn id="24" dur="1000"/>
                                        <p:tgtEl>
                                          <p:spTgt spid="3">
                                            <p:txEl>
                                              <p:pRg st="0" end="0"/>
                                            </p:txEl>
                                          </p:spTgt>
                                        </p:tgtEl>
                                      </p:cBhvr>
                                    </p:animEffect>
                                  </p:childTnLst>
                                </p:cTn>
                              </p:par>
                            </p:childTnLst>
                          </p:cTn>
                        </p:par>
                        <p:par>
                          <p:cTn id="25" fill="hold">
                            <p:stCondLst>
                              <p:cond delay="3000"/>
                            </p:stCondLst>
                            <p:childTnLst>
                              <p:par>
                                <p:cTn id="26" presetID="52" presetClass="entr" presetSubtype="0"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Scale>
                                      <p:cBhvr>
                                        <p:cTn id="28"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1" end="1"/>
                                            </p:txEl>
                                          </p:spTgt>
                                        </p:tgtEl>
                                        <p:attrNameLst>
                                          <p:attrName>ppt_x</p:attrName>
                                          <p:attrName>ppt_y</p:attrName>
                                        </p:attrNameLst>
                                      </p:cBhvr>
                                    </p:animMotion>
                                    <p:animEffect transition="in" filter="fade">
                                      <p:cBhvr>
                                        <p:cTn id="3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357290" y="2500306"/>
            <a:ext cx="3786214" cy="2786082"/>
          </a:xfrm>
          <a:ln w="76200"/>
        </p:spPr>
        <p:style>
          <a:lnRef idx="2">
            <a:schemeClr val="accent4"/>
          </a:lnRef>
          <a:fillRef idx="1">
            <a:schemeClr val="lt1"/>
          </a:fillRef>
          <a:effectRef idx="0">
            <a:schemeClr val="accent4"/>
          </a:effectRef>
          <a:fontRef idx="minor">
            <a:schemeClr val="dk1"/>
          </a:fontRef>
        </p:style>
        <p:txBody>
          <a:bodyPr>
            <a:noAutofit/>
          </a:bodyPr>
          <a:lstStyle/>
          <a:p>
            <a:pPr marL="0" indent="0">
              <a:buNone/>
            </a:pPr>
            <a:r>
              <a:rPr lang="tr-TR" sz="2800" dirty="0" smtClean="0"/>
              <a:t>Acaba kaç anne var akşam eşi eve geldiğinde çocuğunu şikayet etmek yerine çocuklarının yaptığı güzel şeyleri söyleyen?</a:t>
            </a:r>
            <a:endParaRPr lang="tr-TR" sz="2800" dirty="0"/>
          </a:p>
        </p:txBody>
      </p:sp>
      <p:pic>
        <p:nvPicPr>
          <p:cNvPr id="512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tretch>
            <a:fillRect/>
          </a:stretch>
        </p:blipFill>
        <p:spPr bwMode="auto">
          <a:xfrm>
            <a:off x="5500694" y="1857364"/>
            <a:ext cx="2857520" cy="3786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5942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0.70"/>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par>
                          <p:cTn id="15" fill="hold">
                            <p:stCondLst>
                              <p:cond delay="1000"/>
                            </p:stCondLst>
                            <p:childTnLst>
                              <p:par>
                                <p:cTn id="16" presetID="30" presetClass="entr" presetSubtype="0" fill="hold" nodeType="after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fade">
                                      <p:cBhvr>
                                        <p:cTn id="18" dur="800" decel="100000"/>
                                        <p:tgtEl>
                                          <p:spTgt spid="5122"/>
                                        </p:tgtEl>
                                      </p:cBhvr>
                                    </p:animEffect>
                                    <p:anim calcmode="lin" valueType="num">
                                      <p:cBhvr>
                                        <p:cTn id="19" dur="800" decel="100000" fill="hold"/>
                                        <p:tgtEl>
                                          <p:spTgt spid="5122"/>
                                        </p:tgtEl>
                                        <p:attrNameLst>
                                          <p:attrName>style.rotation</p:attrName>
                                        </p:attrNameLst>
                                      </p:cBhvr>
                                      <p:tavLst>
                                        <p:tav tm="0">
                                          <p:val>
                                            <p:fltVal val="-90"/>
                                          </p:val>
                                        </p:tav>
                                        <p:tav tm="100000">
                                          <p:val>
                                            <p:fltVal val="0"/>
                                          </p:val>
                                        </p:tav>
                                      </p:tavLst>
                                    </p:anim>
                                    <p:anim calcmode="lin" valueType="num">
                                      <p:cBhvr>
                                        <p:cTn id="20" dur="800" decel="100000" fill="hold"/>
                                        <p:tgtEl>
                                          <p:spTgt spid="5122"/>
                                        </p:tgtEl>
                                        <p:attrNameLst>
                                          <p:attrName>ppt_x</p:attrName>
                                        </p:attrNameLst>
                                      </p:cBhvr>
                                      <p:tavLst>
                                        <p:tav tm="0">
                                          <p:val>
                                            <p:strVal val="#ppt_x+0.4"/>
                                          </p:val>
                                        </p:tav>
                                        <p:tav tm="100000">
                                          <p:val>
                                            <p:strVal val="#ppt_x-0.05"/>
                                          </p:val>
                                        </p:tav>
                                      </p:tavLst>
                                    </p:anim>
                                    <p:anim calcmode="lin" valueType="num">
                                      <p:cBhvr>
                                        <p:cTn id="21" dur="800" decel="100000" fill="hold"/>
                                        <p:tgtEl>
                                          <p:spTgt spid="5122"/>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5122"/>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51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9208" y="127275"/>
            <a:ext cx="7467600" cy="1417638"/>
          </a:xfrm>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smtClean="0"/>
              <a:t/>
            </a:r>
            <a:br>
              <a:rPr lang="tr-TR" dirty="0" smtClean="0"/>
            </a:br>
            <a:r>
              <a:rPr lang="tr-T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4-ÇOCUKLARINIZA </a:t>
            </a:r>
            <a:r>
              <a:rPr lang="tr-T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GÜVENMELİSİNİZ</a:t>
            </a:r>
            <a:r>
              <a:rPr lang="tr-TR" dirty="0"/>
              <a:t/>
            </a:r>
            <a:br>
              <a:rPr lang="tr-TR" dirty="0"/>
            </a:br>
            <a:r>
              <a:rPr lang="tr-TR" dirty="0"/>
              <a:t>(Çocuklarınıza güvenin ki onlar da kendilerine güvensinler)</a:t>
            </a: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sz="2200" dirty="0" smtClean="0"/>
              <a:t/>
            </a:r>
            <a:br>
              <a:rPr lang="tr-TR" sz="2200" dirty="0" smtClean="0"/>
            </a:br>
            <a:endParaRPr lang="tr-TR" sz="2200" dirty="0"/>
          </a:p>
        </p:txBody>
      </p:sp>
      <p:sp>
        <p:nvSpPr>
          <p:cNvPr id="3" name="İçerik Yer Tutucusu 2"/>
          <p:cNvSpPr>
            <a:spLocks noGrp="1"/>
          </p:cNvSpPr>
          <p:nvPr>
            <p:ph sz="half" idx="1"/>
          </p:nvPr>
        </p:nvSpPr>
        <p:spPr>
          <a:xfrm>
            <a:off x="1331640" y="3000372"/>
            <a:ext cx="3739896" cy="2857520"/>
          </a:xfrm>
          <a:ln w="76200"/>
        </p:spPr>
        <p:style>
          <a:lnRef idx="2">
            <a:schemeClr val="accent4"/>
          </a:lnRef>
          <a:fillRef idx="1">
            <a:schemeClr val="lt1"/>
          </a:fillRef>
          <a:effectRef idx="0">
            <a:schemeClr val="accent4"/>
          </a:effectRef>
          <a:fontRef idx="minor">
            <a:schemeClr val="dk1"/>
          </a:fontRef>
        </p:style>
        <p:txBody>
          <a:bodyPr>
            <a:normAutofit/>
          </a:bodyPr>
          <a:lstStyle/>
          <a:p>
            <a:pPr marL="0" indent="0">
              <a:buNone/>
            </a:pPr>
            <a:r>
              <a:rPr lang="tr-TR" dirty="0" smtClean="0"/>
              <a:t>Bu konuda Sultan II. Murat’ın henüz 12 yaşındayken Osmanlı tahtını Şehzade Mehmet’e bırakması çocuğuna duyulan güvenin, Sultan II. Mehmet’in 21 yaşında İstanbul’u fethederek “Fatih” olması ise özgüvenin en güzel örneğidir. </a:t>
            </a:r>
          </a:p>
        </p:txBody>
      </p:sp>
      <p:pic>
        <p:nvPicPr>
          <p:cNvPr id="12" name="Picture 2" descr="F:\proje son\230px-Zonaro_GatesofConst.jpg"/>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868144" y="2924944"/>
            <a:ext cx="2635902" cy="3346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018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8" presetClass="entr" presetSubtype="0" accel="10000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ppt_w</p:attrName>
                                        </p:attrNameLst>
                                      </p:cBhvr>
                                      <p:tavLst>
                                        <p:tav tm="0">
                                          <p:val>
                                            <p:strVal val="#ppt_w*2.5"/>
                                          </p:val>
                                        </p:tav>
                                        <p:tav tm="100000">
                                          <p:val>
                                            <p:strVal val="#ppt_w"/>
                                          </p:val>
                                        </p:tav>
                                      </p:tavLst>
                                    </p:anim>
                                    <p:anim calcmode="lin" valueType="num">
                                      <p:cBhvr>
                                        <p:cTn id="15" dur="500" fill="hold"/>
                                        <p:tgtEl>
                                          <p:spTgt spid="3">
                                            <p:bg/>
                                          </p:spTgt>
                                        </p:tgtEl>
                                        <p:attrNameLst>
                                          <p:attrName>ppt_h</p:attrName>
                                        </p:attrNameLst>
                                      </p:cBhvr>
                                      <p:tavLst>
                                        <p:tav tm="0">
                                          <p:val>
                                            <p:strVal val="#ppt_h*0.01"/>
                                          </p:val>
                                        </p:tav>
                                        <p:tav tm="100000">
                                          <p:val>
                                            <p:strVal val="#ppt_h"/>
                                          </p:val>
                                        </p:tav>
                                      </p:tavLst>
                                    </p:anim>
                                    <p:anim calcmode="lin" valueType="num">
                                      <p:cBhvr>
                                        <p:cTn id="16" dur="500" fill="hold"/>
                                        <p:tgtEl>
                                          <p:spTgt spid="3">
                                            <p:bg/>
                                          </p:spTgt>
                                        </p:tgtEl>
                                        <p:attrNameLst>
                                          <p:attrName>ppt_x</p:attrName>
                                        </p:attrNameLst>
                                      </p:cBhvr>
                                      <p:tavLst>
                                        <p:tav tm="0">
                                          <p:val>
                                            <p:strVal val="#ppt_x"/>
                                          </p:val>
                                        </p:tav>
                                        <p:tav tm="100000">
                                          <p:val>
                                            <p:strVal val="#ppt_x"/>
                                          </p:val>
                                        </p:tav>
                                      </p:tavLst>
                                    </p:anim>
                                    <p:anim calcmode="lin" valueType="num">
                                      <p:cBhvr>
                                        <p:cTn id="17" dur="500" fill="hold"/>
                                        <p:tgtEl>
                                          <p:spTgt spid="3">
                                            <p:bg/>
                                          </p:spTgt>
                                        </p:tgtEl>
                                        <p:attrNameLst>
                                          <p:attrName>ppt_y</p:attrName>
                                        </p:attrNameLst>
                                      </p:cBhvr>
                                      <p:tavLst>
                                        <p:tav tm="0">
                                          <p:val>
                                            <p:strVal val="#ppt_h+1"/>
                                          </p:val>
                                        </p:tav>
                                        <p:tav tm="100000">
                                          <p:val>
                                            <p:strVal val="#ppt_y"/>
                                          </p:val>
                                        </p:tav>
                                      </p:tavLst>
                                    </p:anim>
                                    <p:animEffect transition="in" filter="fade">
                                      <p:cBhvr>
                                        <p:cTn id="18" dur="500"/>
                                        <p:tgtEl>
                                          <p:spTgt spid="3">
                                            <p:bg/>
                                          </p:spTgt>
                                        </p:tgtEl>
                                      </p:cBhvr>
                                    </p:animEffect>
                                  </p:childTnLst>
                                </p:cTn>
                              </p:par>
                            </p:childTnLst>
                          </p:cTn>
                        </p:par>
                        <p:par>
                          <p:cTn id="19" fill="hold">
                            <p:stCondLst>
                              <p:cond delay="1500"/>
                            </p:stCondLst>
                            <p:childTnLst>
                              <p:par>
                                <p:cTn id="20" presetID="58" presetClass="entr" presetSubtype="0" accel="10000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23"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2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26" dur="500"/>
                                        <p:tgtEl>
                                          <p:spTgt spid="3">
                                            <p:txEl>
                                              <p:pRg st="0" end="0"/>
                                            </p:txEl>
                                          </p:spTgt>
                                        </p:tgtEl>
                                      </p:cBhvr>
                                    </p:animEffect>
                                  </p:childTnLst>
                                </p:cTn>
                              </p:par>
                            </p:childTnLst>
                          </p:cTn>
                        </p:par>
                        <p:par>
                          <p:cTn id="27" fill="hold">
                            <p:stCondLst>
                              <p:cond delay="2000"/>
                            </p:stCondLst>
                            <p:childTnLst>
                              <p:par>
                                <p:cTn id="28" presetID="34"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from="(-#ppt_w/2)" to="(#ppt_x)" calcmode="lin" valueType="num">
                                      <p:cBhvr>
                                        <p:cTn id="30" dur="600" fill="hold">
                                          <p:stCondLst>
                                            <p:cond delay="0"/>
                                          </p:stCondLst>
                                        </p:cTn>
                                        <p:tgtEl>
                                          <p:spTgt spid="12"/>
                                        </p:tgtEl>
                                        <p:attrNameLst>
                                          <p:attrName>ppt_x</p:attrName>
                                        </p:attrNameLst>
                                      </p:cBhvr>
                                    </p:anim>
                                    <p:anim from="0" to="-1.0" calcmode="lin" valueType="num">
                                      <p:cBhvr>
                                        <p:cTn id="31" dur="200" decel="50000" autoRev="1" fill="hold">
                                          <p:stCondLst>
                                            <p:cond delay="600"/>
                                          </p:stCondLst>
                                        </p:cTn>
                                        <p:tgtEl>
                                          <p:spTgt spid="12"/>
                                        </p:tgtEl>
                                        <p:attrNameLst>
                                          <p:attrName>xshear</p:attrName>
                                        </p:attrNameLst>
                                      </p:cBhvr>
                                    </p:anim>
                                    <p:animScale>
                                      <p:cBhvr>
                                        <p:cTn id="32" dur="200" decel="100000" autoRev="1" fill="hold">
                                          <p:stCondLst>
                                            <p:cond delay="600"/>
                                          </p:stCondLst>
                                        </p:cTn>
                                        <p:tgtEl>
                                          <p:spTgt spid="12"/>
                                        </p:tgtEl>
                                      </p:cBhvr>
                                      <p:from x="100000" y="100000"/>
                                      <p:to x="80000" y="100000"/>
                                    </p:animScale>
                                    <p:anim by="(#ppt_h/3+#ppt_w*0.1)" calcmode="lin" valueType="num">
                                      <p:cBhvr additive="sum">
                                        <p:cTn id="33" dur="200" decel="100000" autoRev="1" fill="hold">
                                          <p:stCondLst>
                                            <p:cond delay="600"/>
                                          </p:stCondLst>
                                        </p:cTn>
                                        <p:tgtEl>
                                          <p:spTgt spid="1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2976" y="1857364"/>
            <a:ext cx="7704667" cy="3143272"/>
          </a:xfrm>
          <a:ln w="76200"/>
        </p:spPr>
        <p:style>
          <a:lnRef idx="2">
            <a:schemeClr val="accent4"/>
          </a:lnRef>
          <a:fillRef idx="1">
            <a:schemeClr val="lt1"/>
          </a:fillRef>
          <a:effectRef idx="0">
            <a:schemeClr val="accent4"/>
          </a:effectRef>
          <a:fontRef idx="minor">
            <a:schemeClr val="dk1"/>
          </a:fontRef>
        </p:style>
        <p:txBody>
          <a:bodyPr/>
          <a:lstStyle/>
          <a:p>
            <a:pPr marL="0" indent="0">
              <a:buNone/>
            </a:pPr>
            <a:r>
              <a:rPr lang="tr-TR" dirty="0" smtClean="0"/>
              <a:t>	</a:t>
            </a:r>
          </a:p>
          <a:p>
            <a:pPr marL="0" indent="0">
              <a:buNone/>
            </a:pPr>
            <a:r>
              <a:rPr lang="tr-TR" dirty="0" smtClean="0"/>
              <a:t>        Bizler çocuklarımıza gerçek manada güvenmedikçe onların kendilerine güvenmelerini beklemek fazla iyimserlik olur. Çocuklara küçük yaşlardan itibaren yaşına uygun görev ve sorumluluklar yüklemek şarttır.</a:t>
            </a:r>
          </a:p>
          <a:p>
            <a:pPr marL="0" indent="0">
              <a:buNone/>
            </a:pPr>
            <a:r>
              <a:rPr lang="tr-TR" dirty="0" smtClean="0"/>
              <a:t>	Anne babalar çocuklarının özgüven kazanmasını istiyorlarsa önce ona güvenmek zorundadırlar.</a:t>
            </a:r>
          </a:p>
          <a:p>
            <a:endParaRPr lang="tr-TR" dirty="0" smtClean="0"/>
          </a:p>
          <a:p>
            <a:endParaRPr lang="tr-TR" dirty="0"/>
          </a:p>
        </p:txBody>
      </p:sp>
    </p:spTree>
    <p:extLst>
      <p:ext uri="{BB962C8B-B14F-4D97-AF65-F5344CB8AC3E}">
        <p14:creationId xmlns:p14="http://schemas.microsoft.com/office/powerpoint/2010/main" xmlns="" val="342002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style.rotation</p:attrName>
                                        </p:attrNameLst>
                                      </p:cBhvr>
                                      <p:tavLst>
                                        <p:tav tm="0">
                                          <p:val>
                                            <p:fltVal val="720"/>
                                          </p:val>
                                        </p:tav>
                                        <p:tav tm="100000">
                                          <p:val>
                                            <p:fltVal val="0"/>
                                          </p:val>
                                        </p:tav>
                                      </p:tavLst>
                                    </p:anim>
                                    <p:anim calcmode="lin" valueType="num">
                                      <p:cBhvr>
                                        <p:cTn id="9" dur="2000" fill="hold"/>
                                        <p:tgtEl>
                                          <p:spTgt spid="3">
                                            <p:bg/>
                                          </p:spTgt>
                                        </p:tgtEl>
                                        <p:attrNameLst>
                                          <p:attrName>ppt_h</p:attrName>
                                        </p:attrNameLst>
                                      </p:cBhvr>
                                      <p:tavLst>
                                        <p:tav tm="0">
                                          <p:val>
                                            <p:fltVal val="0"/>
                                          </p:val>
                                        </p:tav>
                                        <p:tav tm="100000">
                                          <p:val>
                                            <p:strVal val="#ppt_h"/>
                                          </p:val>
                                        </p:tav>
                                      </p:tavLst>
                                    </p:anim>
                                    <p:anim calcmode="lin" valueType="num">
                                      <p:cBhvr>
                                        <p:cTn id="10" dur="2000" fill="hold"/>
                                        <p:tgtEl>
                                          <p:spTgt spid="3">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0" end="0"/>
                                            </p:txEl>
                                          </p:spTgt>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1"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1" end="1"/>
                                            </p:txEl>
                                          </p:spTgt>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7"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5-ÇOCUKLARDAKİ OLUMLU DAVRANIŞLARI YAKALAYIN</a:t>
            </a:r>
            <a:endParaRPr lang="tr-TR"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İçerik Yer Tutucusu 2"/>
          <p:cNvSpPr>
            <a:spLocks noGrp="1"/>
          </p:cNvSpPr>
          <p:nvPr>
            <p:ph sz="half" idx="1"/>
          </p:nvPr>
        </p:nvSpPr>
        <p:spPr>
          <a:xfrm>
            <a:off x="1357290" y="3000372"/>
            <a:ext cx="3857652" cy="2928958"/>
          </a:xfrm>
          <a:ln w="76200"/>
        </p:spPr>
        <p:style>
          <a:lnRef idx="2">
            <a:schemeClr val="accent4"/>
          </a:lnRef>
          <a:fillRef idx="1">
            <a:schemeClr val="lt1"/>
          </a:fillRef>
          <a:effectRef idx="0">
            <a:schemeClr val="accent4"/>
          </a:effectRef>
          <a:fontRef idx="minor">
            <a:schemeClr val="dk1"/>
          </a:fontRef>
        </p:style>
        <p:txBody>
          <a:bodyPr>
            <a:noAutofit/>
          </a:bodyPr>
          <a:lstStyle/>
          <a:p>
            <a:pPr marL="0" indent="0">
              <a:buNone/>
            </a:pPr>
            <a:r>
              <a:rPr lang="tr-TR" sz="2400" dirty="0" smtClean="0"/>
              <a:t>Anne babalar çocuklardaki olumsuz davranışları daha çok görürler. Bundaki amaç olumsuz davranış gördüğünde çocuğu uyarmak ve olumsuz davranışın tekrarını engellemektir.</a:t>
            </a:r>
            <a:endParaRPr lang="tr-TR" sz="2400" dirty="0"/>
          </a:p>
        </p:txBody>
      </p:sp>
      <p:pic>
        <p:nvPicPr>
          <p:cNvPr id="7170" name="Picture 2" descr="F:\proje son\2.png"/>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tretch>
            <a:fillRect/>
          </a:stretch>
        </p:blipFill>
        <p:spPr bwMode="auto">
          <a:xfrm>
            <a:off x="5601043" y="2667000"/>
            <a:ext cx="2431363" cy="3346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09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50" presetClass="entr" presetSubtype="0" decel="10000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1000" fill="hold"/>
                                        <p:tgtEl>
                                          <p:spTgt spid="3">
                                            <p:bg/>
                                          </p:spTgt>
                                        </p:tgtEl>
                                        <p:attrNameLst>
                                          <p:attrName>ppt_w</p:attrName>
                                        </p:attrNameLst>
                                      </p:cBhvr>
                                      <p:tavLst>
                                        <p:tav tm="0">
                                          <p:val>
                                            <p:strVal val="#ppt_w+.3"/>
                                          </p:val>
                                        </p:tav>
                                        <p:tav tm="100000">
                                          <p:val>
                                            <p:strVal val="#ppt_w"/>
                                          </p:val>
                                        </p:tav>
                                      </p:tavLst>
                                    </p:anim>
                                    <p:anim calcmode="lin" valueType="num">
                                      <p:cBhvr>
                                        <p:cTn id="15" dur="1000" fill="hold"/>
                                        <p:tgtEl>
                                          <p:spTgt spid="3">
                                            <p:bg/>
                                          </p:spTgt>
                                        </p:tgtEl>
                                        <p:attrNameLst>
                                          <p:attrName>ppt_h</p:attrName>
                                        </p:attrNameLst>
                                      </p:cBhvr>
                                      <p:tavLst>
                                        <p:tav tm="0">
                                          <p:val>
                                            <p:strVal val="#ppt_h"/>
                                          </p:val>
                                        </p:tav>
                                        <p:tav tm="100000">
                                          <p:val>
                                            <p:strVal val="#ppt_h"/>
                                          </p:val>
                                        </p:tav>
                                      </p:tavLst>
                                    </p:anim>
                                    <p:animEffect transition="in" filter="fade">
                                      <p:cBhvr>
                                        <p:cTn id="16" dur="1000"/>
                                        <p:tgtEl>
                                          <p:spTgt spid="3">
                                            <p:bg/>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1"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0" end="0"/>
                                            </p:txEl>
                                          </p:spTgt>
                                        </p:tgtEl>
                                      </p:cBhvr>
                                    </p:animEffect>
                                  </p:childTnLst>
                                </p:cTn>
                              </p:par>
                            </p:childTnLst>
                          </p:cTn>
                        </p:par>
                        <p:par>
                          <p:cTn id="23" fill="hold">
                            <p:stCondLst>
                              <p:cond delay="3000"/>
                            </p:stCondLst>
                            <p:childTnLst>
                              <p:par>
                                <p:cTn id="24" presetID="56" presetClass="entr" presetSubtype="0" fill="hold" nodeType="afterEffect">
                                  <p:stCondLst>
                                    <p:cond delay="0"/>
                                  </p:stCondLst>
                                  <p:iterate type="lt">
                                    <p:tmPct val="10000"/>
                                  </p:iterate>
                                  <p:childTnLst>
                                    <p:set>
                                      <p:cBhvr>
                                        <p:cTn id="25" dur="1" fill="hold">
                                          <p:stCondLst>
                                            <p:cond delay="0"/>
                                          </p:stCondLst>
                                        </p:cTn>
                                        <p:tgtEl>
                                          <p:spTgt spid="7170"/>
                                        </p:tgtEl>
                                        <p:attrNameLst>
                                          <p:attrName>style.visibility</p:attrName>
                                        </p:attrNameLst>
                                      </p:cBhvr>
                                      <p:to>
                                        <p:strVal val="visible"/>
                                      </p:to>
                                    </p:set>
                                    <p:anim by="(-#ppt_w*2)" calcmode="lin" valueType="num">
                                      <p:cBhvr rctx="PPT">
                                        <p:cTn id="26" dur="500" autoRev="1" fill="hold">
                                          <p:stCondLst>
                                            <p:cond delay="0"/>
                                          </p:stCondLst>
                                        </p:cTn>
                                        <p:tgtEl>
                                          <p:spTgt spid="7170"/>
                                        </p:tgtEl>
                                        <p:attrNameLst>
                                          <p:attrName>ppt_w</p:attrName>
                                        </p:attrNameLst>
                                      </p:cBhvr>
                                    </p:anim>
                                    <p:anim by="(#ppt_w*0.50)" calcmode="lin" valueType="num">
                                      <p:cBhvr>
                                        <p:cTn id="27" dur="500" decel="50000" autoRev="1" fill="hold">
                                          <p:stCondLst>
                                            <p:cond delay="0"/>
                                          </p:stCondLst>
                                        </p:cTn>
                                        <p:tgtEl>
                                          <p:spTgt spid="7170"/>
                                        </p:tgtEl>
                                        <p:attrNameLst>
                                          <p:attrName>ppt_x</p:attrName>
                                        </p:attrNameLst>
                                      </p:cBhvr>
                                    </p:anim>
                                    <p:anim from="(-#ppt_h/2)" to="(#ppt_y)" calcmode="lin" valueType="num">
                                      <p:cBhvr>
                                        <p:cTn id="28" dur="1000" fill="hold">
                                          <p:stCondLst>
                                            <p:cond delay="0"/>
                                          </p:stCondLst>
                                        </p:cTn>
                                        <p:tgtEl>
                                          <p:spTgt spid="7170"/>
                                        </p:tgtEl>
                                        <p:attrNameLst>
                                          <p:attrName>ppt_y</p:attrName>
                                        </p:attrNameLst>
                                      </p:cBhvr>
                                    </p:anim>
                                    <p:animRot by="21600000">
                                      <p:cBhvr>
                                        <p:cTn id="29" dur="1000" fill="hold">
                                          <p:stCondLst>
                                            <p:cond delay="0"/>
                                          </p:stCondLst>
                                        </p:cTn>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0100" y="2285992"/>
            <a:ext cx="7704667" cy="2761312"/>
          </a:xfrm>
          <a:ln w="76200"/>
        </p:spPr>
        <p:style>
          <a:lnRef idx="2">
            <a:schemeClr val="accent4"/>
          </a:lnRef>
          <a:fillRef idx="1">
            <a:schemeClr val="lt1"/>
          </a:fillRef>
          <a:effectRef idx="0">
            <a:schemeClr val="accent4"/>
          </a:effectRef>
          <a:fontRef idx="minor">
            <a:schemeClr val="dk1"/>
          </a:fontRef>
        </p:style>
        <p:txBody>
          <a:bodyPr/>
          <a:lstStyle/>
          <a:p>
            <a:pPr marL="0" indent="0">
              <a:buNone/>
            </a:pPr>
            <a:endParaRPr lang="tr-TR" dirty="0" smtClean="0"/>
          </a:p>
          <a:p>
            <a:pPr marL="0" indent="0">
              <a:buNone/>
            </a:pPr>
            <a:r>
              <a:rPr lang="tr-TR" dirty="0"/>
              <a:t>	</a:t>
            </a:r>
            <a:r>
              <a:rPr lang="tr-TR" dirty="0" smtClean="0"/>
              <a:t>Özgüven, bir çocuğun kendisine yönelik iyi duygular geliştirilmesi sonucu kendisini iyi hissetmesi demektir. Başka bir deyişle “ Kendisi olmaktan memnun olması ve bunun sonucu kendisi ve çevresiyle barışık olması” demektir.	</a:t>
            </a:r>
            <a:endParaRPr lang="tr-TR" dirty="0"/>
          </a:p>
        </p:txBody>
      </p:sp>
      <p:sp>
        <p:nvSpPr>
          <p:cNvPr id="4" name="Dikdörtgen 3"/>
          <p:cNvSpPr/>
          <p:nvPr/>
        </p:nvSpPr>
        <p:spPr>
          <a:xfrm>
            <a:off x="2051720" y="836712"/>
            <a:ext cx="5848076" cy="923330"/>
          </a:xfrm>
          <a:prstGeom prst="rect">
            <a:avLst/>
          </a:prstGeom>
          <a:noFill/>
        </p:spPr>
        <p:txBody>
          <a:bodyPr wrap="none" lIns="91440" tIns="45720" rIns="91440" bIns="45720">
            <a:spAutoFit/>
          </a:bodyPr>
          <a:lstStyle/>
          <a:p>
            <a:pPr algn="ctr"/>
            <a:r>
              <a:rPr lang="tr-T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ÖZGÜVEN NEDİR?</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xmlns="" val="363460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par>
                          <p:cTn id="8" fill="hold">
                            <p:stCondLst>
                              <p:cond delay="2000"/>
                            </p:stCondLst>
                            <p:childTnLst>
                              <p:par>
                                <p:cTn id="9" presetID="50" presetClass="entr" presetSubtype="0" decel="10000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p:cTn id="11" dur="1000" fill="hold"/>
                                        <p:tgtEl>
                                          <p:spTgt spid="3">
                                            <p:bg/>
                                          </p:spTgt>
                                        </p:tgtEl>
                                        <p:attrNameLst>
                                          <p:attrName>ppt_w</p:attrName>
                                        </p:attrNameLst>
                                      </p:cBhvr>
                                      <p:tavLst>
                                        <p:tav tm="0">
                                          <p:val>
                                            <p:strVal val="#ppt_w+.3"/>
                                          </p:val>
                                        </p:tav>
                                        <p:tav tm="100000">
                                          <p:val>
                                            <p:strVal val="#ppt_w"/>
                                          </p:val>
                                        </p:tav>
                                      </p:tavLst>
                                    </p:anim>
                                    <p:anim calcmode="lin" valueType="num">
                                      <p:cBhvr>
                                        <p:cTn id="12" dur="1000" fill="hold"/>
                                        <p:tgtEl>
                                          <p:spTgt spid="3">
                                            <p:bg/>
                                          </p:spTgt>
                                        </p:tgtEl>
                                        <p:attrNameLst>
                                          <p:attrName>ppt_h</p:attrName>
                                        </p:attrNameLst>
                                      </p:cBhvr>
                                      <p:tavLst>
                                        <p:tav tm="0">
                                          <p:val>
                                            <p:strVal val="#ppt_h"/>
                                          </p:val>
                                        </p:tav>
                                        <p:tav tm="100000">
                                          <p:val>
                                            <p:strVal val="#ppt_h"/>
                                          </p:val>
                                        </p:tav>
                                      </p:tavLst>
                                    </p:anim>
                                    <p:animEffect transition="in" filter="fade">
                                      <p:cBhvr>
                                        <p:cTn id="13" dur="1000"/>
                                        <p:tgtEl>
                                          <p:spTgt spid="3">
                                            <p:bg/>
                                          </p:spTgt>
                                        </p:tgtEl>
                                      </p:cBhvr>
                                    </p:animEffect>
                                  </p:childTnLst>
                                </p:cTn>
                              </p:par>
                            </p:childTnLst>
                          </p:cTn>
                        </p:par>
                        <p:par>
                          <p:cTn id="14" fill="hold">
                            <p:stCondLst>
                              <p:cond delay="3000"/>
                            </p:stCondLst>
                            <p:childTnLst>
                              <p:par>
                                <p:cTn id="15" presetID="50" presetClass="entr" presetSubtype="0" decel="10000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1071538" y="1643050"/>
            <a:ext cx="7704667" cy="3332816"/>
          </a:xfrm>
          <a:ln w="76200"/>
        </p:spPr>
        <p:style>
          <a:lnRef idx="2">
            <a:schemeClr val="accent4"/>
          </a:lnRef>
          <a:fillRef idx="1">
            <a:schemeClr val="lt1"/>
          </a:fillRef>
          <a:effectRef idx="0">
            <a:schemeClr val="accent4"/>
          </a:effectRef>
          <a:fontRef idx="minor">
            <a:schemeClr val="dk1"/>
          </a:fontRef>
        </p:style>
        <p:txBody>
          <a:bodyPr/>
          <a:lstStyle/>
          <a:p>
            <a:pPr marL="0" indent="0">
              <a:buNone/>
            </a:pPr>
            <a:r>
              <a:rPr lang="tr-TR" dirty="0" smtClean="0"/>
              <a:t>	Çocuğunuz her gün eve gelirken üstünü başını kirletiyorken, bugün eve temiz gelmiş olabilir. Ya da her gün yatağını dağınık bırakırken bu sabah toparlamış olabilir. Bunları lütfen görün ve bu fırsatı kaçırmayın</a:t>
            </a:r>
          </a:p>
          <a:p>
            <a:pPr marL="0" indent="0">
              <a:buNone/>
            </a:pPr>
            <a:r>
              <a:rPr lang="tr-TR" dirty="0" smtClean="0"/>
              <a:t>	Biz onlara güvenir ve olumlu taraflarını pekiştirirsek onlar da özgüven kazanıp istendik davranışı tekrarlayacaklardır.</a:t>
            </a:r>
            <a:endParaRPr lang="tr-TR" dirty="0"/>
          </a:p>
        </p:txBody>
      </p:sp>
    </p:spTree>
    <p:extLst>
      <p:ext uri="{BB962C8B-B14F-4D97-AF65-F5344CB8AC3E}">
        <p14:creationId xmlns:p14="http://schemas.microsoft.com/office/powerpoint/2010/main" xmlns="" val="315647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500" fill="hold"/>
                                        <p:tgtEl>
                                          <p:spTgt spid="6">
                                            <p:bg/>
                                          </p:spTgt>
                                        </p:tgtEl>
                                        <p:attrNameLst>
                                          <p:attrName>ppt_w</p:attrName>
                                        </p:attrNameLst>
                                      </p:cBhvr>
                                      <p:tavLst>
                                        <p:tav tm="0">
                                          <p:val>
                                            <p:fltVal val="0"/>
                                          </p:val>
                                        </p:tav>
                                        <p:tav tm="100000">
                                          <p:val>
                                            <p:strVal val="#ppt_w"/>
                                          </p:val>
                                        </p:tav>
                                      </p:tavLst>
                                    </p:anim>
                                    <p:anim calcmode="lin" valueType="num">
                                      <p:cBhvr>
                                        <p:cTn id="8" dur="500" fill="hold"/>
                                        <p:tgtEl>
                                          <p:spTgt spid="6">
                                            <p:bg/>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
                                            <p:txEl>
                                              <p:pRg st="0" end="0"/>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6-ÇOCUĞUN YAPTIKLARINA ODAKLANMAK</a:t>
            </a:r>
            <a:endParaRPr lang="tr-T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İçerik Yer Tutucusu 2"/>
          <p:cNvSpPr>
            <a:spLocks noGrp="1"/>
          </p:cNvSpPr>
          <p:nvPr>
            <p:ph idx="1"/>
          </p:nvPr>
        </p:nvSpPr>
        <p:spPr>
          <a:xfrm>
            <a:off x="1071539" y="2571744"/>
            <a:ext cx="7286676" cy="2570816"/>
          </a:xfrm>
          <a:ln w="76200"/>
        </p:spPr>
        <p:style>
          <a:lnRef idx="2">
            <a:schemeClr val="accent4"/>
          </a:lnRef>
          <a:fillRef idx="1">
            <a:schemeClr val="lt1"/>
          </a:fillRef>
          <a:effectRef idx="0">
            <a:schemeClr val="accent4"/>
          </a:effectRef>
          <a:fontRef idx="minor">
            <a:schemeClr val="dk1"/>
          </a:fontRef>
        </p:style>
        <p:txBody>
          <a:bodyPr>
            <a:normAutofit/>
          </a:bodyPr>
          <a:lstStyle/>
          <a:p>
            <a:pPr marL="0" indent="0">
              <a:buNone/>
            </a:pPr>
            <a:endParaRPr lang="tr-TR" dirty="0" smtClean="0"/>
          </a:p>
          <a:p>
            <a:pPr marL="0" indent="0">
              <a:buNone/>
            </a:pPr>
            <a:r>
              <a:rPr lang="tr-TR" dirty="0"/>
              <a:t>	</a:t>
            </a:r>
            <a:r>
              <a:rPr lang="tr-TR" dirty="0" smtClean="0"/>
              <a:t>Çocuklarınızın yapamadıklarına odaklanmak yerine güçlü ve olumlu yönlerine odaklanmak daha doğru bir ebeveyn yaklaşımıdır. Çocuklarımız güzel ve yararlı bir iş yaptığında bunun mutlaka dile getirilmesi gerekir.</a:t>
            </a:r>
          </a:p>
          <a:p>
            <a:pPr marL="0" indent="0">
              <a:buNone/>
            </a:pPr>
            <a:endParaRPr lang="tr-TR" dirty="0"/>
          </a:p>
        </p:txBody>
      </p:sp>
    </p:spTree>
    <p:extLst>
      <p:ext uri="{BB962C8B-B14F-4D97-AF65-F5344CB8AC3E}">
        <p14:creationId xmlns:p14="http://schemas.microsoft.com/office/powerpoint/2010/main" xmlns="" val="215542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800" decel="100000"/>
                                        <p:tgtEl>
                                          <p:spTgt spid="3">
                                            <p:bg/>
                                          </p:spTgt>
                                        </p:tgtEl>
                                      </p:cBhvr>
                                    </p:animEffect>
                                    <p:anim calcmode="lin" valueType="num">
                                      <p:cBhvr>
                                        <p:cTn id="15" dur="800" decel="100000" fill="hold"/>
                                        <p:tgtEl>
                                          <p:spTgt spid="3">
                                            <p:bg/>
                                          </p:spTgt>
                                        </p:tgtEl>
                                        <p:attrNameLst>
                                          <p:attrName>style.rotation</p:attrName>
                                        </p:attrNameLst>
                                      </p:cBhvr>
                                      <p:tavLst>
                                        <p:tav tm="0">
                                          <p:val>
                                            <p:fltVal val="-90"/>
                                          </p:val>
                                        </p:tav>
                                        <p:tav tm="100000">
                                          <p:val>
                                            <p:fltVal val="0"/>
                                          </p:val>
                                        </p:tav>
                                      </p:tavLst>
                                    </p:anim>
                                    <p:anim calcmode="lin" valueType="num">
                                      <p:cBhvr>
                                        <p:cTn id="16" dur="800" decel="100000" fill="hold"/>
                                        <p:tgtEl>
                                          <p:spTgt spid="3">
                                            <p:bg/>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bg/>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bg/>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bg/>
                                          </p:spTgt>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3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800" decel="100000"/>
                                        <p:tgtEl>
                                          <p:spTgt spid="3">
                                            <p:txEl>
                                              <p:pRg st="1" end="1"/>
                                            </p:txEl>
                                          </p:spTgt>
                                        </p:tgtEl>
                                      </p:cBhvr>
                                    </p:animEffect>
                                    <p:anim calcmode="lin" valueType="num">
                                      <p:cBhvr>
                                        <p:cTn id="2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0100" y="1785926"/>
            <a:ext cx="7704667" cy="3332816"/>
          </a:xfrm>
          <a:ln w="76200"/>
        </p:spPr>
        <p:style>
          <a:lnRef idx="2">
            <a:schemeClr val="accent4"/>
          </a:lnRef>
          <a:fillRef idx="1">
            <a:schemeClr val="lt1"/>
          </a:fillRef>
          <a:effectRef idx="0">
            <a:schemeClr val="accent4"/>
          </a:effectRef>
          <a:fontRef idx="minor">
            <a:schemeClr val="dk1"/>
          </a:fontRef>
        </p:style>
        <p:txBody>
          <a:bodyPr>
            <a:normAutofit/>
          </a:bodyPr>
          <a:lstStyle/>
          <a:p>
            <a:pPr marL="0" indent="0">
              <a:buNone/>
            </a:pPr>
            <a:r>
              <a:rPr lang="tr-TR" dirty="0" smtClean="0"/>
              <a:t>	Anne babalar için çocuğun davranışının sonuçlarından çok göstermiş olduğu çaba ve gelişim daha önemli olmalıdır. </a:t>
            </a:r>
          </a:p>
          <a:p>
            <a:pPr marL="0" indent="0">
              <a:buNone/>
            </a:pPr>
            <a:r>
              <a:rPr lang="tr-TR" dirty="0" smtClean="0"/>
              <a:t>	Evde de yaklaşımımızı çocuğumuzun en son yaptığı davranış değil, bunu hangi niyetle yaptığı ve kaydettiği gelişim belirlemelidir. Çocuğunuzdaki güzel özellikleri ve çocuğunuzun çabasını fark etmeye başlarsanız, hızlı bir şekilde olumlu yönde gelişme gösterecektir.</a:t>
            </a:r>
          </a:p>
          <a:p>
            <a:endParaRPr lang="tr-TR" dirty="0"/>
          </a:p>
        </p:txBody>
      </p:sp>
    </p:spTree>
    <p:extLst>
      <p:ext uri="{BB962C8B-B14F-4D97-AF65-F5344CB8AC3E}">
        <p14:creationId xmlns:p14="http://schemas.microsoft.com/office/powerpoint/2010/main" xmlns="" val="41127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strVal val="#ppt_w*0.05"/>
                                          </p:val>
                                        </p:tav>
                                        <p:tav tm="100000">
                                          <p:val>
                                            <p:strVal val="#ppt_w"/>
                                          </p:val>
                                        </p:tav>
                                      </p:tavLst>
                                    </p:anim>
                                    <p:anim calcmode="lin" valueType="num">
                                      <p:cBhvr>
                                        <p:cTn id="8" dur="500" fill="hold"/>
                                        <p:tgtEl>
                                          <p:spTgt spid="3">
                                            <p:bg/>
                                          </p:spTgt>
                                        </p:tgtEl>
                                        <p:attrNameLst>
                                          <p:attrName>ppt_h</p:attrName>
                                        </p:attrNameLst>
                                      </p:cBhvr>
                                      <p:tavLst>
                                        <p:tav tm="0">
                                          <p:val>
                                            <p:strVal val="#ppt_h"/>
                                          </p:val>
                                        </p:tav>
                                        <p:tav tm="100000">
                                          <p:val>
                                            <p:strVal val="#ppt_h"/>
                                          </p:val>
                                        </p:tav>
                                      </p:tavLst>
                                    </p:anim>
                                    <p:anim calcmode="lin" valueType="num">
                                      <p:cBhvr>
                                        <p:cTn id="9" dur="500" fill="hold"/>
                                        <p:tgtEl>
                                          <p:spTgt spid="3">
                                            <p:bg/>
                                          </p:spTgt>
                                        </p:tgtEl>
                                        <p:attrNameLst>
                                          <p:attrName>ppt_x</p:attrName>
                                        </p:attrNameLst>
                                      </p:cBhvr>
                                      <p:tavLst>
                                        <p:tav tm="0">
                                          <p:val>
                                            <p:strVal val="#ppt_x-.2"/>
                                          </p:val>
                                        </p:tav>
                                        <p:tav tm="100000">
                                          <p:val>
                                            <p:strVal val="#ppt_x"/>
                                          </p:val>
                                        </p:tav>
                                      </p:tavLst>
                                    </p:anim>
                                    <p:anim calcmode="lin" valueType="num">
                                      <p:cBhvr>
                                        <p:cTn id="10" dur="500" fill="hold"/>
                                        <p:tgtEl>
                                          <p:spTgt spid="3">
                                            <p:bg/>
                                          </p:spTgt>
                                        </p:tgtEl>
                                        <p:attrNameLst>
                                          <p:attrName>ppt_y</p:attrName>
                                        </p:attrNameLst>
                                      </p:cBhvr>
                                      <p:tavLst>
                                        <p:tav tm="0">
                                          <p:val>
                                            <p:strVal val="#ppt_y"/>
                                          </p:val>
                                        </p:tav>
                                        <p:tav tm="100000">
                                          <p:val>
                                            <p:strVal val="#ppt_y"/>
                                          </p:val>
                                        </p:tav>
                                      </p:tavLst>
                                    </p:anim>
                                    <p:animEffect transition="in" filter="fade">
                                      <p:cBhvr>
                                        <p:cTn id="11" dur="500"/>
                                        <p:tgtEl>
                                          <p:spTgt spid="3">
                                            <p:bg/>
                                          </p:spTgt>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0" end="0"/>
                                            </p:txEl>
                                          </p:spTgt>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proje son\slayt son resim\5.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3000364" y="1285860"/>
            <a:ext cx="2714644" cy="350046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969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from="(-#ppt_w/2)" to="(#ppt_x)" calcmode="lin" valueType="num">
                                      <p:cBhvr>
                                        <p:cTn id="7" dur="600" fill="hold">
                                          <p:stCondLst>
                                            <p:cond delay="0"/>
                                          </p:stCondLst>
                                        </p:cTn>
                                        <p:tgtEl>
                                          <p:spTgt spid="8194"/>
                                        </p:tgtEl>
                                        <p:attrNameLst>
                                          <p:attrName>ppt_x</p:attrName>
                                        </p:attrNameLst>
                                      </p:cBhvr>
                                    </p:anim>
                                    <p:anim from="0" to="-1.0" calcmode="lin" valueType="num">
                                      <p:cBhvr>
                                        <p:cTn id="8" dur="200" decel="50000" autoRev="1" fill="hold">
                                          <p:stCondLst>
                                            <p:cond delay="600"/>
                                          </p:stCondLst>
                                        </p:cTn>
                                        <p:tgtEl>
                                          <p:spTgt spid="8194"/>
                                        </p:tgtEl>
                                        <p:attrNameLst>
                                          <p:attrName>xshear</p:attrName>
                                        </p:attrNameLst>
                                      </p:cBhvr>
                                    </p:anim>
                                    <p:animScale>
                                      <p:cBhvr>
                                        <p:cTn id="9" dur="200" decel="100000" autoRev="1" fill="hold">
                                          <p:stCondLst>
                                            <p:cond delay="600"/>
                                          </p:stCondLst>
                                        </p:cTn>
                                        <p:tgtEl>
                                          <p:spTgt spid="8194"/>
                                        </p:tgtEl>
                                      </p:cBhvr>
                                      <p:from x="100000" y="100000"/>
                                      <p:to x="80000" y="100000"/>
                                    </p:animScale>
                                    <p:anim by="(#ppt_h/3+#ppt_w*0.1)" calcmode="lin" valueType="num">
                                      <p:cBhvr additive="sum">
                                        <p:cTn id="10" dur="200" decel="100000" autoRev="1" fill="hold">
                                          <p:stCondLst>
                                            <p:cond delay="600"/>
                                          </p:stCondLst>
                                        </p:cTn>
                                        <p:tgtEl>
                                          <p:spTgt spid="819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F:\proje son\slayt son resim\6.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3071802" y="1571612"/>
            <a:ext cx="2786082" cy="34290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723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100"/>
                                        <p:tgtEl>
                                          <p:spTgt spid="9219"/>
                                        </p:tgtEl>
                                      </p:cBhvr>
                                    </p:animEffect>
                                    <p:anim calcmode="lin" valueType="num">
                                      <p:cBhvr>
                                        <p:cTn id="8" dur="400" fill="hold"/>
                                        <p:tgtEl>
                                          <p:spTgt spid="9219"/>
                                        </p:tgtEl>
                                        <p:attrNameLst>
                                          <p:attrName>ppt_x</p:attrName>
                                        </p:attrNameLst>
                                      </p:cBhvr>
                                      <p:tavLst>
                                        <p:tav tm="0">
                                          <p:val>
                                            <p:strVal val="#ppt_x"/>
                                          </p:val>
                                        </p:tav>
                                        <p:tav tm="100000">
                                          <p:val>
                                            <p:strVal val="#ppt_x"/>
                                          </p:val>
                                        </p:tav>
                                      </p:tavLst>
                                    </p:anim>
                                    <p:anim calcmode="lin" valueType="num">
                                      <p:cBhvr>
                                        <p:cTn id="9" dur="400" fill="hold"/>
                                        <p:tgtEl>
                                          <p:spTgt spid="921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21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21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proje son\slayt son resim\7.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3143240" y="1643050"/>
            <a:ext cx="2643206" cy="34290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499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90"/>
                                          </p:val>
                                        </p:tav>
                                        <p:tav tm="100000">
                                          <p:val>
                                            <p:fltVal val="0"/>
                                          </p:val>
                                        </p:tav>
                                      </p:tavLst>
                                    </p:anim>
                                    <p:animEffect transition="in" filter="fade">
                                      <p:cBhvr>
                                        <p:cTn id="10"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proje son\slayt son resim\8.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3214678" y="1714488"/>
            <a:ext cx="2857520" cy="34290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735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266"/>
                                        </p:tgtEl>
                                        <p:attrNameLst>
                                          <p:attrName>ppt_y</p:attrName>
                                        </p:attrNameLst>
                                      </p:cBhvr>
                                      <p:tavLst>
                                        <p:tav tm="0">
                                          <p:val>
                                            <p:strVal val="#ppt_y"/>
                                          </p:val>
                                        </p:tav>
                                        <p:tav tm="100000">
                                          <p:val>
                                            <p:strVal val="#ppt_y"/>
                                          </p:val>
                                        </p:tav>
                                      </p:tavLst>
                                    </p:anim>
                                    <p:anim calcmode="lin" valueType="num">
                                      <p:cBhvr>
                                        <p:cTn id="9" dur="500" fill="hold"/>
                                        <p:tgtEl>
                                          <p:spTgt spid="112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2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proje son\slayt son resim\9.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3286116" y="1643050"/>
            <a:ext cx="2776678" cy="3713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924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 calcmode="lin" valueType="num">
                                      <p:cBhvr>
                                        <p:cTn id="9" dur="500" fill="hold"/>
                                        <p:tgtEl>
                                          <p:spTgt spid="12290"/>
                                        </p:tgtEl>
                                        <p:attrNameLst>
                                          <p:attrName>style.rotation</p:attrName>
                                        </p:attrNameLst>
                                      </p:cBhvr>
                                      <p:tavLst>
                                        <p:tav tm="0">
                                          <p:val>
                                            <p:fltVal val="360"/>
                                          </p:val>
                                        </p:tav>
                                        <p:tav tm="100000">
                                          <p:val>
                                            <p:fltVal val="0"/>
                                          </p:val>
                                        </p:tav>
                                      </p:tavLst>
                                    </p:anim>
                                    <p:animEffect transition="in" filter="fade">
                                      <p:cBhvr>
                                        <p:cTn id="10"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proje son\slayt son resim\10.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3214678" y="1785926"/>
            <a:ext cx="2928958" cy="34036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763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10000"/>
                                  </p:iterate>
                                  <p:childTnLst>
                                    <p:set>
                                      <p:cBhvr>
                                        <p:cTn id="6" dur="1" fill="hold">
                                          <p:stCondLst>
                                            <p:cond delay="0"/>
                                          </p:stCondLst>
                                        </p:cTn>
                                        <p:tgtEl>
                                          <p:spTgt spid="13314"/>
                                        </p:tgtEl>
                                        <p:attrNameLst>
                                          <p:attrName>style.visibility</p:attrName>
                                        </p:attrNameLst>
                                      </p:cBhvr>
                                      <p:to>
                                        <p:strVal val="visible"/>
                                      </p:to>
                                    </p:set>
                                    <p:anim by="(-#ppt_w*2)" calcmode="lin" valueType="num">
                                      <p:cBhvr rctx="PPT">
                                        <p:cTn id="7" dur="500" autoRev="1" fill="hold">
                                          <p:stCondLst>
                                            <p:cond delay="0"/>
                                          </p:stCondLst>
                                        </p:cTn>
                                        <p:tgtEl>
                                          <p:spTgt spid="13314"/>
                                        </p:tgtEl>
                                        <p:attrNameLst>
                                          <p:attrName>ppt_w</p:attrName>
                                        </p:attrNameLst>
                                      </p:cBhvr>
                                    </p:anim>
                                    <p:anim by="(#ppt_w*0.50)" calcmode="lin" valueType="num">
                                      <p:cBhvr>
                                        <p:cTn id="8" dur="500" decel="50000" autoRev="1" fill="hold">
                                          <p:stCondLst>
                                            <p:cond delay="0"/>
                                          </p:stCondLst>
                                        </p:cTn>
                                        <p:tgtEl>
                                          <p:spTgt spid="13314"/>
                                        </p:tgtEl>
                                        <p:attrNameLst>
                                          <p:attrName>ppt_x</p:attrName>
                                        </p:attrNameLst>
                                      </p:cBhvr>
                                    </p:anim>
                                    <p:anim from="(-#ppt_h/2)" to="(#ppt_y)" calcmode="lin" valueType="num">
                                      <p:cBhvr>
                                        <p:cTn id="9" dur="1000" fill="hold">
                                          <p:stCondLst>
                                            <p:cond delay="0"/>
                                          </p:stCondLst>
                                        </p:cTn>
                                        <p:tgtEl>
                                          <p:spTgt spid="13314"/>
                                        </p:tgtEl>
                                        <p:attrNameLst>
                                          <p:attrName>ppt_y</p:attrName>
                                        </p:attrNameLst>
                                      </p:cBhvr>
                                    </p:anim>
                                    <p:animRot by="21600000">
                                      <p:cBhvr>
                                        <p:cTn id="10" dur="1000" fill="hold">
                                          <p:stCondLst>
                                            <p:cond delay="0"/>
                                          </p:stCondLst>
                                        </p:cTn>
                                        <p:tgtEl>
                                          <p:spTgt spid="133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proje son\slayt son resim\11.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3286116" y="1857364"/>
            <a:ext cx="2928958" cy="35464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60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Scale>
                                      <p:cBhvr>
                                        <p:cTn id="7" dur="1000" decel="50000" fill="hold">
                                          <p:stCondLst>
                                            <p:cond delay="0"/>
                                          </p:stCondLst>
                                        </p:cTn>
                                        <p:tgtEl>
                                          <p:spTgt spid="143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338"/>
                                        </p:tgtEl>
                                        <p:attrNameLst>
                                          <p:attrName>ppt_x</p:attrName>
                                          <p:attrName>ppt_y</p:attrName>
                                        </p:attrNameLst>
                                      </p:cBhvr>
                                    </p:animMotion>
                                    <p:animEffect transition="in" filter="fade">
                                      <p:cBhvr>
                                        <p:cTn id="9"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0100" y="1857364"/>
            <a:ext cx="7704667" cy="3332816"/>
          </a:xfrm>
          <a:ln w="76200"/>
        </p:spPr>
        <p:style>
          <a:lnRef idx="2">
            <a:schemeClr val="accent4"/>
          </a:lnRef>
          <a:fillRef idx="1">
            <a:schemeClr val="lt1"/>
          </a:fillRef>
          <a:effectRef idx="0">
            <a:schemeClr val="accent4"/>
          </a:effectRef>
          <a:fontRef idx="minor">
            <a:schemeClr val="dk1"/>
          </a:fontRef>
        </p:style>
        <p:txBody>
          <a:bodyPr>
            <a:normAutofit/>
          </a:bodyPr>
          <a:lstStyle/>
          <a:p>
            <a:pPr marL="0" indent="0">
              <a:buNone/>
            </a:pPr>
            <a:r>
              <a:rPr lang="tr-TR" dirty="0"/>
              <a:t>	</a:t>
            </a:r>
            <a:r>
              <a:rPr lang="tr-TR" dirty="0" smtClean="0"/>
              <a:t>Özgüven, ebeveynle paylaşılan yaşantılar aracılığı ile süreç içinde oluşur.</a:t>
            </a:r>
          </a:p>
          <a:p>
            <a:pPr marL="0" indent="0">
              <a:buNone/>
            </a:pPr>
            <a:r>
              <a:rPr lang="tr-TR" dirty="0" smtClean="0"/>
              <a:t>	Özgüven oluşumu için sevgi şarttır. Anne babası tarafından her şartta sevildiğini hisseden çocuklar hayatta her zaman bir adım öndedirler. Eğer çocuk anne babasının dünyasında yerinin güvende olduğunu bilirse, daha büyük bir dünyaya daha çok güven duyarak girerler.</a:t>
            </a:r>
            <a:endParaRPr lang="tr-TR" dirty="0"/>
          </a:p>
        </p:txBody>
      </p:sp>
    </p:spTree>
    <p:extLst>
      <p:ext uri="{BB962C8B-B14F-4D97-AF65-F5344CB8AC3E}">
        <p14:creationId xmlns:p14="http://schemas.microsoft.com/office/powerpoint/2010/main" xmlns="" val="319332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decel="50000" fill="hold">
                                          <p:stCondLst>
                                            <p:cond delay="0"/>
                                          </p:stCondLst>
                                        </p:cTn>
                                        <p:tgtEl>
                                          <p:spTgt spid="3">
                                            <p:bg/>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bg/>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bg/>
                                          </p:spTgt>
                                        </p:tgtEl>
                                        <p:attrNameLst>
                                          <p:attrName>ppt_w</p:attrName>
                                        </p:attrNameLst>
                                      </p:cBhvr>
                                      <p:tavLst>
                                        <p:tav tm="0">
                                          <p:val>
                                            <p:strVal val="#ppt_w*.05"/>
                                          </p:val>
                                        </p:tav>
                                        <p:tav tm="100000">
                                          <p:val>
                                            <p:strVal val="#ppt_w"/>
                                          </p:val>
                                        </p:tav>
                                      </p:tavLst>
                                    </p:anim>
                                    <p:anim calcmode="lin" valueType="num">
                                      <p:cBhvr>
                                        <p:cTn id="10" dur="1000" fill="hold"/>
                                        <p:tgtEl>
                                          <p:spTgt spid="3">
                                            <p:bg/>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bg/>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bg/>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bg/>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bg/>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0" end="0"/>
                                            </p:txEl>
                                          </p:spTgt>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proje son\slayt son resim\12.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3000364" y="1500174"/>
            <a:ext cx="3214710" cy="39290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93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800" decel="100000"/>
                                        <p:tgtEl>
                                          <p:spTgt spid="15362"/>
                                        </p:tgtEl>
                                      </p:cBhvr>
                                    </p:animEffect>
                                    <p:anim calcmode="lin" valueType="num">
                                      <p:cBhvr>
                                        <p:cTn id="8" dur="800" decel="100000" fill="hold"/>
                                        <p:tgtEl>
                                          <p:spTgt spid="15362"/>
                                        </p:tgtEl>
                                        <p:attrNameLst>
                                          <p:attrName>style.rotation</p:attrName>
                                        </p:attrNameLst>
                                      </p:cBhvr>
                                      <p:tavLst>
                                        <p:tav tm="0">
                                          <p:val>
                                            <p:fltVal val="-90"/>
                                          </p:val>
                                        </p:tav>
                                        <p:tav tm="100000">
                                          <p:val>
                                            <p:fltVal val="0"/>
                                          </p:val>
                                        </p:tav>
                                      </p:tavLst>
                                    </p:anim>
                                    <p:anim calcmode="lin" valueType="num">
                                      <p:cBhvr>
                                        <p:cTn id="9" dur="800" decel="100000" fill="hold"/>
                                        <p:tgtEl>
                                          <p:spTgt spid="15362"/>
                                        </p:tgtEl>
                                        <p:attrNameLst>
                                          <p:attrName>ppt_x</p:attrName>
                                        </p:attrNameLst>
                                      </p:cBhvr>
                                      <p:tavLst>
                                        <p:tav tm="0">
                                          <p:val>
                                            <p:strVal val="#ppt_x+0.4"/>
                                          </p:val>
                                        </p:tav>
                                        <p:tav tm="100000">
                                          <p:val>
                                            <p:strVal val="#ppt_x-0.05"/>
                                          </p:val>
                                        </p:tav>
                                      </p:tavLst>
                                    </p:anim>
                                    <p:anim calcmode="lin" valueType="num">
                                      <p:cBhvr>
                                        <p:cTn id="10" dur="800" decel="100000" fill="hold"/>
                                        <p:tgtEl>
                                          <p:spTgt spid="1536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36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36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proje son\slayt son resim\13.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3286116" y="1643050"/>
            <a:ext cx="2857520" cy="3641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5870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
                                        <p:tgtEl>
                                          <p:spTgt spid="16386"/>
                                        </p:tgtEl>
                                      </p:cBhvr>
                                    </p:animEffect>
                                    <p:anim calcmode="lin" valueType="num">
                                      <p:cBhvr>
                                        <p:cTn id="8" dur="400" fill="hold"/>
                                        <p:tgtEl>
                                          <p:spTgt spid="16386"/>
                                        </p:tgtEl>
                                        <p:attrNameLst>
                                          <p:attrName>ppt_x</p:attrName>
                                        </p:attrNameLst>
                                      </p:cBhvr>
                                      <p:tavLst>
                                        <p:tav tm="0">
                                          <p:val>
                                            <p:strVal val="#ppt_x"/>
                                          </p:val>
                                        </p:tav>
                                        <p:tav tm="100000">
                                          <p:val>
                                            <p:strVal val="#ppt_x"/>
                                          </p:val>
                                        </p:tav>
                                      </p:tavLst>
                                    </p:anim>
                                    <p:anim calcmode="lin" valueType="num">
                                      <p:cBhvr>
                                        <p:cTn id="9" dur="400" fill="hold"/>
                                        <p:tgtEl>
                                          <p:spTgt spid="1638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638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638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KAYNAKLAR</a:t>
            </a:r>
            <a:endParaRPr lang="tr-T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İçerik Yer Tutucusu 2"/>
          <p:cNvSpPr>
            <a:spLocks noGrp="1"/>
          </p:cNvSpPr>
          <p:nvPr>
            <p:ph idx="1"/>
          </p:nvPr>
        </p:nvSpPr>
        <p:spPr/>
        <p:txBody>
          <a:bodyPr/>
          <a:lstStyle/>
          <a:p>
            <a:pPr marL="0" indent="0">
              <a:buNone/>
            </a:pPr>
            <a:r>
              <a:rPr lang="tr-TR" dirty="0" smtClean="0"/>
              <a:t>	1-	Kendine Güven ve Başarı, Doç. Dr. Müzeyyen Sevinç, </a:t>
            </a:r>
            <a:r>
              <a:rPr lang="tr-TR" dirty="0" err="1" smtClean="0"/>
              <a:t>Morpa</a:t>
            </a:r>
            <a:r>
              <a:rPr lang="tr-TR" dirty="0" smtClean="0"/>
              <a:t> Yayıncılık</a:t>
            </a:r>
          </a:p>
          <a:p>
            <a:pPr marL="0" indent="0">
              <a:buNone/>
            </a:pPr>
            <a:r>
              <a:rPr lang="tr-TR" dirty="0" smtClean="0"/>
              <a:t>	2-	Okul Evde Başlar, Dr. Fatih </a:t>
            </a:r>
            <a:r>
              <a:rPr lang="tr-TR" dirty="0" err="1" smtClean="0"/>
              <a:t>Kalkınç</a:t>
            </a:r>
            <a:r>
              <a:rPr lang="tr-TR" dirty="0" smtClean="0"/>
              <a:t>, Fer Kitap</a:t>
            </a:r>
          </a:p>
          <a:p>
            <a:endParaRPr lang="tr-TR" dirty="0" smtClean="0"/>
          </a:p>
          <a:p>
            <a:pPr marL="0" indent="0">
              <a:buNone/>
            </a:pPr>
            <a:r>
              <a:rPr lang="tr-TR" dirty="0"/>
              <a:t> </a:t>
            </a:r>
            <a:r>
              <a:rPr lang="tr-TR" dirty="0" smtClean="0"/>
              <a:t>Not: Karikatürler de Okul Evde Başlar adlı kitaptan alınmıştır.</a:t>
            </a:r>
            <a:endParaRPr lang="tr-TR" dirty="0"/>
          </a:p>
        </p:txBody>
      </p:sp>
    </p:spTree>
    <p:extLst>
      <p:ext uri="{BB962C8B-B14F-4D97-AF65-F5344CB8AC3E}">
        <p14:creationId xmlns:p14="http://schemas.microsoft.com/office/powerpoint/2010/main" xmlns="" val="164326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39" presetClass="entr" presetSubtype="0" accel="10000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9" presetClass="entr" presetSubtype="0" accel="10000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39" presetClass="entr" presetSubtype="0" accel="10000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6" name="Picture 2" descr="F:\proje son\28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844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2976" y="2000240"/>
            <a:ext cx="7500990" cy="2500330"/>
          </a:xfrm>
          <a:ln w="76200"/>
        </p:spPr>
        <p:style>
          <a:lnRef idx="2">
            <a:schemeClr val="accent4"/>
          </a:lnRef>
          <a:fillRef idx="1">
            <a:schemeClr val="lt1"/>
          </a:fillRef>
          <a:effectRef idx="0">
            <a:schemeClr val="accent4"/>
          </a:effectRef>
          <a:fontRef idx="minor">
            <a:schemeClr val="dk1"/>
          </a:fontRef>
        </p:style>
        <p:txBody>
          <a:bodyPr>
            <a:noAutofit/>
          </a:bodyPr>
          <a:lstStyle/>
          <a:p>
            <a:pPr marL="0" indent="0">
              <a:buNone/>
            </a:pPr>
            <a:r>
              <a:rPr lang="tr-TR" sz="2800" dirty="0" smtClean="0"/>
              <a:t>       Çocuğumuza özgüven ve sorumluluk duygusu verebilmek için, onlara gerektiğinde müdahale edebilecek kadar yakın, ancak karışmayacak kadar uzakta olmamız gerekir.</a:t>
            </a:r>
            <a:endParaRPr lang="tr-TR" sz="2800" dirty="0"/>
          </a:p>
        </p:txBody>
      </p:sp>
    </p:spTree>
    <p:extLst>
      <p:ext uri="{BB962C8B-B14F-4D97-AF65-F5344CB8AC3E}">
        <p14:creationId xmlns:p14="http://schemas.microsoft.com/office/powerpoint/2010/main" xmlns="" val="278761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800" decel="100000"/>
                                        <p:tgtEl>
                                          <p:spTgt spid="3">
                                            <p:bg/>
                                          </p:spTgt>
                                        </p:tgtEl>
                                      </p:cBhvr>
                                    </p:animEffect>
                                    <p:anim calcmode="lin" valueType="num">
                                      <p:cBhvr>
                                        <p:cTn id="8" dur="800" decel="100000" fill="hold"/>
                                        <p:tgtEl>
                                          <p:spTgt spid="3">
                                            <p:bg/>
                                          </p:spTgt>
                                        </p:tgtEl>
                                        <p:attrNameLst>
                                          <p:attrName>style.rotation</p:attrName>
                                        </p:attrNameLst>
                                      </p:cBhvr>
                                      <p:tavLst>
                                        <p:tav tm="0">
                                          <p:val>
                                            <p:fltVal val="-90"/>
                                          </p:val>
                                        </p:tav>
                                        <p:tav tm="100000">
                                          <p:val>
                                            <p:fltVal val="0"/>
                                          </p:val>
                                        </p:tav>
                                      </p:tavLst>
                                    </p:anim>
                                    <p:anim calcmode="lin" valueType="num">
                                      <p:cBhvr>
                                        <p:cTn id="9" dur="800" decel="100000" fill="hold"/>
                                        <p:tgtEl>
                                          <p:spTgt spid="3">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bg/>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800" decel="100000"/>
                                        <p:tgtEl>
                                          <p:spTgt spid="3">
                                            <p:txEl>
                                              <p:pRg st="0" end="0"/>
                                            </p:txEl>
                                          </p:spTgt>
                                        </p:tgtEl>
                                      </p:cBhvr>
                                    </p:animEffect>
                                    <p:anim calcmode="lin" valueType="num">
                                      <p:cBhvr>
                                        <p:cTn id="1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ÇOCUKTA ÖZGÜVENİN OLUŞMASINI NELER ENGELLER?</a:t>
            </a:r>
            <a:endParaRPr lang="tr-T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İçerik Yer Tutucusu 2"/>
          <p:cNvSpPr>
            <a:spLocks noGrp="1"/>
          </p:cNvSpPr>
          <p:nvPr>
            <p:ph idx="1"/>
          </p:nvPr>
        </p:nvSpPr>
        <p:spPr>
          <a:xfrm>
            <a:off x="982133" y="2428868"/>
            <a:ext cx="7704667" cy="3143272"/>
          </a:xfrm>
          <a:ln w="76200"/>
        </p:spPr>
        <p:style>
          <a:lnRef idx="2">
            <a:schemeClr val="accent4"/>
          </a:lnRef>
          <a:fillRef idx="1">
            <a:schemeClr val="lt1"/>
          </a:fillRef>
          <a:effectRef idx="0">
            <a:schemeClr val="accent4"/>
          </a:effectRef>
          <a:fontRef idx="minor">
            <a:schemeClr val="dk1"/>
          </a:fontRef>
        </p:style>
        <p:txBody>
          <a:bodyPr/>
          <a:lstStyle/>
          <a:p>
            <a:pPr marL="0" indent="0">
              <a:buNone/>
            </a:pPr>
            <a:r>
              <a:rPr lang="tr-TR" dirty="0" smtClean="0"/>
              <a:t>	Çocukların özgüven duygusunun gelişmesi için, anne babaların vazgeçmesi gereken bazı davranışlar vardır. Bunlar;</a:t>
            </a:r>
          </a:p>
          <a:p>
            <a:pPr marL="0" indent="0">
              <a:buNone/>
            </a:pPr>
            <a:r>
              <a:rPr lang="tr-TR" dirty="0" smtClean="0"/>
              <a:t> 	• Çok yüksek beklentiler</a:t>
            </a:r>
          </a:p>
          <a:p>
            <a:pPr marL="0" indent="0">
              <a:buNone/>
            </a:pPr>
            <a:r>
              <a:rPr lang="tr-TR" dirty="0" smtClean="0"/>
              <a:t>	• Olumsuz beklentiler</a:t>
            </a:r>
          </a:p>
          <a:p>
            <a:pPr marL="0" indent="0">
              <a:buNone/>
            </a:pPr>
            <a:r>
              <a:rPr lang="tr-TR" dirty="0" smtClean="0"/>
              <a:t>	• Çifte standartlar</a:t>
            </a:r>
          </a:p>
          <a:p>
            <a:endParaRPr lang="tr-TR" dirty="0"/>
          </a:p>
        </p:txBody>
      </p:sp>
    </p:spTree>
    <p:extLst>
      <p:ext uri="{BB962C8B-B14F-4D97-AF65-F5344CB8AC3E}">
        <p14:creationId xmlns:p14="http://schemas.microsoft.com/office/powerpoint/2010/main" xmlns="" val="202813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900" decel="100000" fill="hold"/>
                                        <p:tgtEl>
                                          <p:spTgt spid="3">
                                            <p:bg/>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bg/>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a:t>
            </a:r>
            <a:r>
              <a:rPr lang="tr-T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ÇOK YÜKSEK BEKLENTİLER </a:t>
            </a:r>
            <a:r>
              <a:rPr lang="tr-TR" dirty="0" smtClean="0"/>
              <a:t/>
            </a:r>
            <a:br>
              <a:rPr lang="tr-TR" dirty="0" smtClean="0"/>
            </a:br>
            <a:endParaRPr lang="tr-TR" dirty="0"/>
          </a:p>
        </p:txBody>
      </p:sp>
      <p:sp>
        <p:nvSpPr>
          <p:cNvPr id="3" name="İçerik Yer Tutucusu 2"/>
          <p:cNvSpPr>
            <a:spLocks noGrp="1"/>
          </p:cNvSpPr>
          <p:nvPr>
            <p:ph idx="1"/>
          </p:nvPr>
        </p:nvSpPr>
        <p:spPr>
          <a:xfrm>
            <a:off x="928662" y="1928802"/>
            <a:ext cx="7704667" cy="2786082"/>
          </a:xfrm>
          <a:ln w="76200"/>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marL="0" indent="0">
              <a:buNone/>
            </a:pPr>
            <a:r>
              <a:rPr lang="tr-TR" dirty="0" smtClean="0"/>
              <a:t>		</a:t>
            </a:r>
          </a:p>
          <a:p>
            <a:pPr marL="0" indent="0">
              <a:buNone/>
            </a:pPr>
            <a:r>
              <a:rPr lang="tr-TR" dirty="0" smtClean="0"/>
              <a:t>          Çocuk Robot Değildir!!!</a:t>
            </a:r>
          </a:p>
          <a:p>
            <a:pPr marL="0" indent="0">
              <a:buNone/>
            </a:pPr>
            <a:endParaRPr lang="tr-TR" dirty="0"/>
          </a:p>
          <a:p>
            <a:pPr marL="0" indent="0">
              <a:buNone/>
            </a:pPr>
            <a:r>
              <a:rPr lang="tr-TR" dirty="0" smtClean="0"/>
              <a:t>	Örneğin Matematik birinci yazılısından 45-50 alan bir çocuğa ikinci sınavdan yüz alırsa hediye alacağını söylemek, çocuğun hedefine ulaşmasını engelleyecek ve özgüvenini yitirmesine neden olacaktır.</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xmlns="" val="392701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39" presetClass="entr" presetSubtype="0" accel="100000"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bg/>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39" presetClass="entr" presetSubtype="0" accel="10000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39" presetClass="entr" presetSubtype="0" accel="100000" fill="hold" grpId="0" nodeType="after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39" presetClass="entr" presetSubtype="0" accel="100000"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	OLUMSUZ BEKLENTİLER</a:t>
            </a:r>
            <a:endParaRPr lang="tr-T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İçerik Yer Tutucusu 2"/>
          <p:cNvSpPr>
            <a:spLocks noGrp="1"/>
          </p:cNvSpPr>
          <p:nvPr>
            <p:ph idx="1"/>
          </p:nvPr>
        </p:nvSpPr>
        <p:spPr>
          <a:xfrm>
            <a:off x="1071538" y="2143116"/>
            <a:ext cx="7704667" cy="928694"/>
          </a:xfrm>
        </p:spPr>
        <p:txBody>
          <a:bodyPr>
            <a:normAutofit/>
          </a:bodyPr>
          <a:lstStyle/>
          <a:p>
            <a:pPr marL="0" indent="0" algn="ctr">
              <a:buNone/>
            </a:pPr>
            <a:r>
              <a:rPr lang="tr-TR" dirty="0" smtClean="0"/>
              <a:t>Eğer yapabileceğini düşünüyorsan yapabilirsin. Eğer yapamayacağını düşünüyorsan haklısın</a:t>
            </a:r>
          </a:p>
          <a:p>
            <a:pPr marL="0" indent="0" algn="ctr">
              <a:buNone/>
            </a:pPr>
            <a:endParaRPr lang="tr-TR" dirty="0"/>
          </a:p>
        </p:txBody>
      </p:sp>
      <p:pic>
        <p:nvPicPr>
          <p:cNvPr id="2050" name="Picture 2" descr="F:\proje son\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429000"/>
            <a:ext cx="9144000" cy="41490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3938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15" presetClass="entr" presetSubtype="0" fill="hold" nodeType="after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p:cTn id="20" dur="1000" fill="hold"/>
                                        <p:tgtEl>
                                          <p:spTgt spid="2050"/>
                                        </p:tgtEl>
                                        <p:attrNameLst>
                                          <p:attrName>ppt_w</p:attrName>
                                        </p:attrNameLst>
                                      </p:cBhvr>
                                      <p:tavLst>
                                        <p:tav tm="0">
                                          <p:val>
                                            <p:fltVal val="0"/>
                                          </p:val>
                                        </p:tav>
                                        <p:tav tm="100000">
                                          <p:val>
                                            <p:strVal val="#ppt_w"/>
                                          </p:val>
                                        </p:tav>
                                      </p:tavLst>
                                    </p:anim>
                                    <p:anim calcmode="lin" valueType="num">
                                      <p:cBhvr>
                                        <p:cTn id="21" dur="1000" fill="hold"/>
                                        <p:tgtEl>
                                          <p:spTgt spid="2050"/>
                                        </p:tgtEl>
                                        <p:attrNameLst>
                                          <p:attrName>ppt_h</p:attrName>
                                        </p:attrNameLst>
                                      </p:cBhvr>
                                      <p:tavLst>
                                        <p:tav tm="0">
                                          <p:val>
                                            <p:fltVal val="0"/>
                                          </p:val>
                                        </p:tav>
                                        <p:tav tm="100000">
                                          <p:val>
                                            <p:strVal val="#ppt_h"/>
                                          </p:val>
                                        </p:tav>
                                      </p:tavLst>
                                    </p:anim>
                                    <p:anim calcmode="lin" valueType="num">
                                      <p:cBhvr>
                                        <p:cTn id="22"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1538" y="2071678"/>
            <a:ext cx="7704667" cy="3332816"/>
          </a:xfrm>
          <a:ln w="76200"/>
        </p:spPr>
        <p:style>
          <a:lnRef idx="2">
            <a:schemeClr val="accent4"/>
          </a:lnRef>
          <a:fillRef idx="1">
            <a:schemeClr val="lt1"/>
          </a:fillRef>
          <a:effectRef idx="0">
            <a:schemeClr val="accent4"/>
          </a:effectRef>
          <a:fontRef idx="minor">
            <a:schemeClr val="dk1"/>
          </a:fontRef>
        </p:style>
        <p:txBody>
          <a:bodyPr>
            <a:normAutofit/>
          </a:bodyPr>
          <a:lstStyle/>
          <a:p>
            <a:pPr marL="0" indent="0">
              <a:buNone/>
            </a:pPr>
            <a:r>
              <a:rPr lang="tr-TR" dirty="0" smtClean="0"/>
              <a:t>	Çocuğunuza yapması için bir iş veriyorsunuz ama o işi yapmasının mümkün olmadığını düşünüyorsanız, çocuk o işi yapamaz. Bu sizin olumsuz bir beklenti içinde olduğunuzu gösterir. Yapılması gereken çocuğunuzun potansiyeline uygun bir iş vermek ve yapabileceğine dair ona güvenmektir. Böylece çocuğunuz da kendine güvenecek ve o işi yapabilmek adına elinden geleni yapacaktır.</a:t>
            </a:r>
            <a:endParaRPr lang="tr-TR" dirty="0"/>
          </a:p>
        </p:txBody>
      </p:sp>
    </p:spTree>
    <p:extLst>
      <p:ext uri="{BB962C8B-B14F-4D97-AF65-F5344CB8AC3E}">
        <p14:creationId xmlns:p14="http://schemas.microsoft.com/office/powerpoint/2010/main" xmlns="" val="64024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80">
                                          <p:stCondLst>
                                            <p:cond delay="0"/>
                                          </p:stCondLst>
                                        </p:cTn>
                                        <p:tgtEl>
                                          <p:spTgt spid="3">
                                            <p:txEl>
                                              <p:pRg st="0" end="0"/>
                                            </p:txEl>
                                          </p:spTgt>
                                        </p:tgtEl>
                                      </p:cBhvr>
                                    </p:animEffect>
                                    <p:anim calcmode="lin" valueType="num">
                                      <p:cBhvr>
                                        <p:cTn id="2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0" end="0"/>
                                            </p:txEl>
                                          </p:spTgt>
                                        </p:tgtEl>
                                      </p:cBhvr>
                                      <p:to x="100000" y="60000"/>
                                    </p:animScale>
                                    <p:animScale>
                                      <p:cBhvr>
                                        <p:cTn id="30" dur="166" decel="50000">
                                          <p:stCondLst>
                                            <p:cond delay="676"/>
                                          </p:stCondLst>
                                        </p:cTn>
                                        <p:tgtEl>
                                          <p:spTgt spid="3">
                                            <p:txEl>
                                              <p:pRg st="0" end="0"/>
                                            </p:txEl>
                                          </p:spTgt>
                                        </p:tgtEl>
                                      </p:cBhvr>
                                      <p:to x="100000" y="100000"/>
                                    </p:animScale>
                                    <p:animScale>
                                      <p:cBhvr>
                                        <p:cTn id="31" dur="26">
                                          <p:stCondLst>
                                            <p:cond delay="1312"/>
                                          </p:stCondLst>
                                        </p:cTn>
                                        <p:tgtEl>
                                          <p:spTgt spid="3">
                                            <p:txEl>
                                              <p:pRg st="0" end="0"/>
                                            </p:txEl>
                                          </p:spTgt>
                                        </p:tgtEl>
                                      </p:cBhvr>
                                      <p:to x="100000" y="80000"/>
                                    </p:animScale>
                                    <p:animScale>
                                      <p:cBhvr>
                                        <p:cTn id="32" dur="166" decel="50000">
                                          <p:stCondLst>
                                            <p:cond delay="1338"/>
                                          </p:stCondLst>
                                        </p:cTn>
                                        <p:tgtEl>
                                          <p:spTgt spid="3">
                                            <p:txEl>
                                              <p:pRg st="0" end="0"/>
                                            </p:txEl>
                                          </p:spTgt>
                                        </p:tgtEl>
                                      </p:cBhvr>
                                      <p:to x="100000" y="100000"/>
                                    </p:animScale>
                                    <p:animScale>
                                      <p:cBhvr>
                                        <p:cTn id="33" dur="26">
                                          <p:stCondLst>
                                            <p:cond delay="1642"/>
                                          </p:stCondLst>
                                        </p:cTn>
                                        <p:tgtEl>
                                          <p:spTgt spid="3">
                                            <p:txEl>
                                              <p:pRg st="0" end="0"/>
                                            </p:txEl>
                                          </p:spTgt>
                                        </p:tgtEl>
                                      </p:cBhvr>
                                      <p:to x="100000" y="90000"/>
                                    </p:animScale>
                                    <p:animScale>
                                      <p:cBhvr>
                                        <p:cTn id="34" dur="166" decel="50000">
                                          <p:stCondLst>
                                            <p:cond delay="1668"/>
                                          </p:stCondLst>
                                        </p:cTn>
                                        <p:tgtEl>
                                          <p:spTgt spid="3">
                                            <p:txEl>
                                              <p:pRg st="0" end="0"/>
                                            </p:txEl>
                                          </p:spTgt>
                                        </p:tgtEl>
                                      </p:cBhvr>
                                      <p:to x="100000" y="100000"/>
                                    </p:animScale>
                                    <p:animScale>
                                      <p:cBhvr>
                                        <p:cTn id="35" dur="26">
                                          <p:stCondLst>
                                            <p:cond delay="1808"/>
                                          </p:stCondLst>
                                        </p:cTn>
                                        <p:tgtEl>
                                          <p:spTgt spid="3">
                                            <p:txEl>
                                              <p:pRg st="0" end="0"/>
                                            </p:txEl>
                                          </p:spTgt>
                                        </p:tgtEl>
                                      </p:cBhvr>
                                      <p:to x="100000" y="95000"/>
                                    </p:animScale>
                                    <p:animScale>
                                      <p:cBhvr>
                                        <p:cTn id="36"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
  <a:themeElements>
    <a:clrScheme name="Paralaks">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ks">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TC103457496[[fn=Paralaks]]</Template>
  <TotalTime>173</TotalTime>
  <Words>202</Words>
  <Application>Microsoft Office PowerPoint</Application>
  <PresentationFormat>Ekran Gösterisi (4:3)</PresentationFormat>
  <Paragraphs>54</Paragraphs>
  <Slides>32</Slides>
  <Notes>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Paralaks</vt:lpstr>
      <vt:lpstr>ÖZGÜVEN  ÖZGÜVEN SAHİBİ ÇOCUK NASIL YETİŞTİRİLİR?</vt:lpstr>
      <vt:lpstr>Slayt 2</vt:lpstr>
      <vt:lpstr>Slayt 3</vt:lpstr>
      <vt:lpstr>Slayt 4</vt:lpstr>
      <vt:lpstr>Slayt 5</vt:lpstr>
      <vt:lpstr>ÇOCUKTA ÖZGÜVENİN OLUŞMASINI NELER ENGELLER?</vt:lpstr>
      <vt:lpstr>1- ÇOK YÜKSEK BEKLENTİLER  </vt:lpstr>
      <vt:lpstr>2- OLUMSUZ BEKLENTİLER</vt:lpstr>
      <vt:lpstr>Slayt 9</vt:lpstr>
      <vt:lpstr>Slayt 10</vt:lpstr>
      <vt:lpstr>3- ÇİFTE STANDARTLAR  (Yaptıkların o kadar çok bağırıyor ki, söylediklerini duyamıyorum.)</vt:lpstr>
      <vt:lpstr>ÖZGÜVENİ GELİŞTİREN ETMENLER</vt:lpstr>
      <vt:lpstr>1- GENİŞ BİR MEKAN</vt:lpstr>
      <vt:lpstr>2- ÇOCUKLARI OLDUĞU GİBİ KABULLENMEK</vt:lpstr>
      <vt:lpstr>3- ÇOCUKLARIN GÜZEL YANLARINI KEŞFETMEK</vt:lpstr>
      <vt:lpstr>Slayt 16</vt:lpstr>
      <vt:lpstr>      4-ÇOCUKLARINIZA GÜVENMELİSİNİZ (Çocuklarınıza güvenin ki onlar da kendilerine güvensinler)     </vt:lpstr>
      <vt:lpstr>Slayt 18</vt:lpstr>
      <vt:lpstr>5-ÇOCUKLARDAKİ OLUMLU DAVRANIŞLARI YAKALAYIN</vt:lpstr>
      <vt:lpstr>Slayt 20</vt:lpstr>
      <vt:lpstr>6-ÇOCUĞUN YAPTIKLARINA ODAKLANMAK</vt:lpstr>
      <vt:lpstr>Slayt 22</vt:lpstr>
      <vt:lpstr>Slayt 23</vt:lpstr>
      <vt:lpstr>Slayt 24</vt:lpstr>
      <vt:lpstr>Slayt 25</vt:lpstr>
      <vt:lpstr>Slayt 26</vt:lpstr>
      <vt:lpstr>Slayt 27</vt:lpstr>
      <vt:lpstr>Slayt 28</vt:lpstr>
      <vt:lpstr>Slayt 29</vt:lpstr>
      <vt:lpstr>Slayt 30</vt:lpstr>
      <vt:lpstr>Slayt 31</vt:lpstr>
      <vt:lpstr>KAYNAKLAR</vt:lpstr>
    </vt:vector>
  </TitlesOfParts>
  <Company>By NeC ® 2010 | Katilimsiz.Com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ÖZGÜVEN  ÖZGÜVEN SAHİBİ ÇOCUK NASIL YETİŞTİRİLİR?</dc:title>
  <dc:creator>Windows'7</dc:creator>
  <cp:lastModifiedBy>yasemin</cp:lastModifiedBy>
  <cp:revision>22</cp:revision>
  <dcterms:created xsi:type="dcterms:W3CDTF">2013-03-31T20:07:52Z</dcterms:created>
  <dcterms:modified xsi:type="dcterms:W3CDTF">2015-06-03T09:57:19Z</dcterms:modified>
</cp:coreProperties>
</file>