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56" r:id="rId4"/>
    <p:sldId id="257" r:id="rId5"/>
    <p:sldId id="272" r:id="rId6"/>
    <p:sldId id="258" r:id="rId7"/>
    <p:sldId id="259" r:id="rId8"/>
    <p:sldId id="260" r:id="rId9"/>
    <p:sldId id="261" r:id="rId10"/>
    <p:sldId id="263" r:id="rId11"/>
    <p:sldId id="265" r:id="rId12"/>
    <p:sldId id="266" r:id="rId13"/>
    <p:sldId id="274" r:id="rId14"/>
    <p:sldId id="273" r:id="rId15"/>
    <p:sldId id="267" r:id="rId16"/>
    <p:sldId id="268" r:id="rId17"/>
    <p:sldId id="269" r:id="rId18"/>
    <p:sldId id="275" r:id="rId19"/>
    <p:sldId id="270" r:id="rId20"/>
    <p:sldId id="276" r:id="rId21"/>
    <p:sldId id="278" r:id="rId22"/>
    <p:sldId id="277" r:id="rId23"/>
    <p:sldId id="271"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D9F75050-0E15-4C5B-92B0-66D068882F1F}" type="datetimeFigureOut">
              <a:rPr lang="tr-TR" smtClean="0"/>
              <a:pPr/>
              <a:t>11.06.2015</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D9F75050-0E15-4C5B-92B0-66D068882F1F}" type="datetimeFigureOut">
              <a:rPr lang="tr-TR" smtClean="0"/>
              <a:pPr/>
              <a:t>11.06.2015</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D9F75050-0E15-4C5B-92B0-66D068882F1F}" type="datetimeFigureOut">
              <a:rPr lang="tr-TR" smtClean="0"/>
              <a:pPr/>
              <a:t>11.06.2015</a:t>
            </a:fld>
            <a:endParaRPr lang="tr-TR"/>
          </a:p>
        </p:txBody>
      </p:sp>
      <p:sp>
        <p:nvSpPr>
          <p:cNvPr id="27" name="2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D9F75050-0E15-4C5B-92B0-66D068882F1F}" type="datetimeFigureOut">
              <a:rPr lang="tr-TR" smtClean="0"/>
              <a:pPr/>
              <a:t>11.06.2015</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11.06.2015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F75050-0E15-4C5B-92B0-66D068882F1F}" type="datetimeFigureOut">
              <a:rPr lang="tr-TR" smtClean="0"/>
              <a:pPr/>
              <a:t>11.06.2015</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11.06.2015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9F75050-0E15-4C5B-92B0-66D068882F1F}" type="datetimeFigureOut">
              <a:rPr lang="tr-TR" smtClean="0"/>
              <a:pPr/>
              <a:t>11.06.2015</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r/url?url=http://www.yeditepekoridor.com/index.php?view=detail&amp;id=57&amp;option=com_joomgallery&amp;Itemid=6&amp;rct=j&amp;frm=1&amp;q=&amp;esrc=s&amp;sa=U&amp;ved=0CCIQ9QEwB2oVChMI36S6nYGHxgIVyWkUCh3g2gCP&amp;usg=AFQjCNFd6Td0xlxOm_e3Tn5iMsQqcMN2W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tr/url?url=http://www.hediyedenizi.com/hediye/yilbasi-hediye-kutusu-buyuk-boy-renkli/&amp;rct=j&amp;frm=1&amp;q=&amp;esrc=s&amp;sa=U&amp;ved=0CB4Q9QEwBWoVChMIutaTqZeHxgIVypIsCh1Uxglo&amp;usg=AFQjCNHC_6dvbnyyAG-HGZtmmxKpuSB7zw" TargetMode="External"/><Relationship Id="rId1" Type="http://schemas.openxmlformats.org/officeDocument/2006/relationships/slideLayout" Target="../slideLayouts/slideLayout13.xml"/><Relationship Id="rId5" Type="http://schemas.openxmlformats.org/officeDocument/2006/relationships/image" Target="../media/image16.jpeg"/><Relationship Id="rId4" Type="http://schemas.openxmlformats.org/officeDocument/2006/relationships/hyperlink" Target="http://www.google.com.tr/url?url=http://tr.aliexpress.com/promotion/promotion_wrapping-bags-for-large-gifts-promotion.html&amp;rct=j&amp;frm=1&amp;q=&amp;esrc=s&amp;sa=U&amp;ved=0CCQQ9QEwCGoVChMIutaTqZeHxgIVypIsCh1Uxglo&amp;usg=AFQjCNEp4S_lflFWbMRQB74c41dvbTmDGQ"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www.google.com.tr/url?url=http://mebk12.meb.gov.tr/meb_iys_dosyalar/34/35/969679/fotograf_galerisi_583423.html&amp;rct=j&amp;frm=1&amp;q=&amp;esrc=s&amp;sa=U&amp;ved=0CB4Q9QEwBWoVChMIjsGr6f6GxgIVQbIUCh3tfgCS&amp;usg=AFQjCNGB_eERI5nzKbOi02VqF-CxiuV9QA" TargetMode="External"/><Relationship Id="rId1" Type="http://schemas.openxmlformats.org/officeDocument/2006/relationships/slideLayout" Target="../slideLayouts/slideLayout13.xml"/><Relationship Id="rId6" Type="http://schemas.openxmlformats.org/officeDocument/2006/relationships/hyperlink" Target="http://www.google.com.tr/url?url=http://mebk12.meb.gov.tr/meb_iys_dosyalar/47/04/719138/icerikler/bfont-colorgreen2013-donem-karne-heyecanifontb_637666.html&amp;rct=j&amp;frm=1&amp;q=&amp;esrc=s&amp;sa=U&amp;ved=0CDoQ9QEwE2oVChMIjsGr6f6GxgIVQbIUCh3tfgCS&amp;usg=AFQjCNEuIt5jrUQWQ8c1V7RhZ2t44vbKFA" TargetMode="External"/><Relationship Id="rId5" Type="http://schemas.openxmlformats.org/officeDocument/2006/relationships/image" Target="../media/image5.jpeg"/><Relationship Id="rId4" Type="http://schemas.openxmlformats.org/officeDocument/2006/relationships/hyperlink" Target="http://www.google.com.tr/url?url=http://arabulogren.com/index.php/5n1k/1241-bos-karne-oernegi-ve-takdir-tesekuer-belgesi-lise-ilkoegretim&amp;rct=j&amp;frm=1&amp;q=&amp;esrc=s&amp;sa=U&amp;ved=0CDIQ9QEwD2oVChMIjsGr6f6GxgIVQbIUCh3tfgCS&amp;usg=AFQjCNFLlvTQtJeH-3qdVmHA4l9rT8KFq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tr/url?url=http://ilgiliforum.com/eokul-karne-sonuclari-tehlikede-t46909.0.html&amp;rct=j&amp;frm=1&amp;q=&amp;esrc=s&amp;sa=U&amp;ved=0CB4Q9QEwBWoVChMI14aerP-GxgIVylgUCh0SNwCE&amp;usg=AFQjCNGeFsh6UvUvr6RkH81ADz2m7eGl-A"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com.tr/url?url=http://www.e-okullise.com/haberler/5-karne-notlari.html&amp;rct=j&amp;frm=1&amp;q=&amp;esrc=s&amp;sa=U&amp;ved=0CCQQ9QEwCGoVChMI14aerP-GxgIVylgUCh0SNwCE&amp;usg=AFQjCNEePUN-FpcE6xxi0S5ZrItI4Ov5E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tr/url?url=https://e-okul.meb.gov.tr/&amp;rct=j&amp;frm=1&amp;q=&amp;esrc=s&amp;sa=U&amp;ved=0CDoQ9QEwE2oVChMI14aerP-GxgIVylgUCh0SNwCE&amp;usg=AFQjCNG8_JH5mO_a-comFIk72MAmeHB-SQ" TargetMode="Externa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tr/url?url=http://mebk12.meb.gov.tr/meb_iys_dosyalar/06/29/725474/icerikler/kiyaslama-yapmanin-zararlari-nedir_78628.html&amp;rct=j&amp;frm=1&amp;q=&amp;esrc=s&amp;sa=U&amp;ved=0CBQQ9QEwAGoVChMI3p3AloCHxgIVzDwUCh3yNgCH&amp;usg=AFQjCNFQZOJO9Dl5Dnrwh2xpcQfnRVFyFg" TargetMode="External"/><Relationship Id="rId1" Type="http://schemas.openxmlformats.org/officeDocument/2006/relationships/slideLayout" Target="../slideLayouts/slideLayout13.xml"/><Relationship Id="rId5" Type="http://schemas.openxmlformats.org/officeDocument/2006/relationships/image" Target="../media/image11.jpeg"/><Relationship Id="rId4" Type="http://schemas.openxmlformats.org/officeDocument/2006/relationships/hyperlink" Target="http://www.google.com.tr/url?url=http://cekimyasasi.net/makaleler/2010/05/16/hayatimizdaki-kiyaslar/&amp;rct=j&amp;frm=1&amp;q=&amp;esrc=s&amp;sa=U&amp;ved=0CCYQ9QEwCWoVChMI3p3AloCHxgIVzDwUCh3yNgCH&amp;usg=AFQjCNGaRZUGK3Ti1DEzMHHRZu9UqRnXxA"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tr/url?url=http://www.akademisyenanne.com/dur-kiyaslama/&amp;rct=j&amp;frm=1&amp;q=&amp;esrc=s&amp;sa=U&amp;ved=0CDgQ9QEwEmoVChMI3p3AloCHxgIVzDwUCh3yNgCH&amp;usg=AFQjCNEk-GykuARXW8Oci3i1cGKETP-ijA"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1928802"/>
            <a:ext cx="8458200" cy="1470025"/>
          </a:xfrm>
        </p:spPr>
        <p:txBody>
          <a:bodyPr>
            <a:normAutofit/>
          </a:bodyPr>
          <a:lstStyle/>
          <a:p>
            <a:r>
              <a:rPr lang="tr-TR" dirty="0" smtClean="0"/>
              <a:t>KARNE DÖNEMİ </a:t>
            </a:r>
            <a:endParaRPr lang="tr-TR" dirty="0"/>
          </a:p>
        </p:txBody>
      </p:sp>
      <p:sp>
        <p:nvSpPr>
          <p:cNvPr id="3" name="2 Alt Başlık"/>
          <p:cNvSpPr>
            <a:spLocks noGrp="1"/>
          </p:cNvSpPr>
          <p:nvPr>
            <p:ph type="subTitle" idx="1"/>
          </p:nvPr>
        </p:nvSpPr>
        <p:spPr>
          <a:xfrm>
            <a:off x="3500430" y="5572140"/>
            <a:ext cx="5643570" cy="1143008"/>
          </a:xfrm>
        </p:spPr>
        <p:txBody>
          <a:bodyPr>
            <a:normAutofit/>
          </a:bodyPr>
          <a:lstStyle/>
          <a:p>
            <a:r>
              <a:rPr lang="tr-TR" dirty="0" smtClean="0"/>
              <a:t>HAZIRLAYAN:BURCU GÜLBAHAR</a:t>
            </a:r>
          </a:p>
          <a:p>
            <a:r>
              <a:rPr lang="tr-TR" dirty="0" smtClean="0"/>
              <a:t>                             BAĞLAR RAM</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sz="8000" b="1" dirty="0" smtClean="0">
                <a:solidFill>
                  <a:schemeClr val="accent6">
                    <a:lumMod val="75000"/>
                  </a:schemeClr>
                </a:solidFill>
                <a:latin typeface="Times New Roman" pitchFamily="18" charset="0"/>
                <a:cs typeface="Times New Roman" pitchFamily="18" charset="0"/>
              </a:rPr>
              <a:t>Çünkü</a:t>
            </a:r>
            <a:r>
              <a:rPr lang="tr-TR" dirty="0" smtClean="0"/>
              <a:t> </a:t>
            </a:r>
            <a:r>
              <a:rPr lang="tr-TR" sz="3200" b="1" dirty="0" smtClean="0">
                <a:latin typeface="Times New Roman" pitchFamily="18" charset="0"/>
                <a:cs typeface="Times New Roman" pitchFamily="18" charset="0"/>
              </a:rPr>
              <a:t>bu çocuklar, ailelerini hiç memnun edemeyeceklerini düşünürler.</a:t>
            </a:r>
          </a:p>
          <a:p>
            <a:pPr>
              <a:buNone/>
            </a:pPr>
            <a:endParaRPr lang="tr-TR" dirty="0" smtClean="0"/>
          </a:p>
          <a:p>
            <a:endParaRPr lang="tr-TR" dirty="0"/>
          </a:p>
        </p:txBody>
      </p:sp>
      <p:pic>
        <p:nvPicPr>
          <p:cNvPr id="6146" name="Picture 2" descr="https://encrypted-tbn3.gstatic.com/images?q=tbn:ANd9GcQZQSXY9YKLxg3yIufRPj5fyyH6_R9dFkUxhzzOFovY6kMylJlhQczmrB4">
            <a:hlinkClick r:id="rId2"/>
          </p:cNvPr>
          <p:cNvPicPr>
            <a:picLocks noChangeAspect="1" noChangeArrowheads="1"/>
          </p:cNvPicPr>
          <p:nvPr/>
        </p:nvPicPr>
        <p:blipFill>
          <a:blip r:embed="rId3"/>
          <a:srcRect/>
          <a:stretch>
            <a:fillRect/>
          </a:stretch>
        </p:blipFill>
        <p:spPr bwMode="auto">
          <a:xfrm>
            <a:off x="7215174" y="5357826"/>
            <a:ext cx="1928826" cy="133534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BİRAZ GÜLÜMSEYELİM-Karikatür köşesi </a:t>
            </a:r>
            <a:endParaRPr lang="tr-TR" dirty="0"/>
          </a:p>
        </p:txBody>
      </p:sp>
      <p:pic>
        <p:nvPicPr>
          <p:cNvPr id="5" name="4 İçerik Yer Tutucusu" descr="ebeveyn-ve-kiyaslama.jpg"/>
          <p:cNvPicPr>
            <a:picLocks noGrp="1" noChangeAspect="1"/>
          </p:cNvPicPr>
          <p:nvPr>
            <p:ph idx="1"/>
          </p:nvPr>
        </p:nvPicPr>
        <p:blipFill>
          <a:blip r:embed="rId2"/>
          <a:stretch>
            <a:fillRect/>
          </a:stretch>
        </p:blipFill>
        <p:spPr>
          <a:xfrm>
            <a:off x="714348" y="2000240"/>
            <a:ext cx="6286500" cy="441007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4488"/>
            <a:ext cx="8229600" cy="4860048"/>
          </a:xfrm>
        </p:spPr>
        <p:txBody>
          <a:bodyPr/>
          <a:lstStyle/>
          <a:p>
            <a:pPr algn="just">
              <a:buNone/>
            </a:pPr>
            <a:r>
              <a:rPr lang="tr-TR" dirty="0" smtClean="0"/>
              <a:t> </a:t>
            </a:r>
            <a:r>
              <a:rPr lang="tr-TR" dirty="0" smtClean="0">
                <a:latin typeface="Times New Roman" pitchFamily="18" charset="0"/>
                <a:cs typeface="Times New Roman" pitchFamily="18" charset="0"/>
              </a:rPr>
              <a:t>Yaşadıkları hayal kırıklıkları kendi kapasitelerini engeller,</a:t>
            </a:r>
          </a:p>
          <a:p>
            <a:pPr algn="just">
              <a:buNone/>
            </a:pPr>
            <a:r>
              <a:rPr lang="tr-TR" dirty="0" smtClean="0">
                <a:latin typeface="Times New Roman" pitchFamily="18" charset="0"/>
                <a:cs typeface="Times New Roman" pitchFamily="18" charset="0"/>
              </a:rPr>
              <a:t> Hayat boyu ailelerini memnun etmeye çalışır ve etraflarını kontrol ederek yoğun bir kaygı yaşarlar.</a:t>
            </a:r>
          </a:p>
          <a:p>
            <a:pPr algn="just">
              <a:buNone/>
            </a:pPr>
            <a:r>
              <a:rPr lang="tr-TR" dirty="0" smtClean="0">
                <a:latin typeface="Times New Roman" pitchFamily="18" charset="0"/>
                <a:cs typeface="Times New Roman" pitchFamily="18" charset="0"/>
              </a:rPr>
              <a:t> Çocuğun kapasitesinin üstünde beklentilere sahip olmak ve yüksek hedeflere ulaşamadığını görmek, karne döneminde hem aileler hem de çocuklar için baskı ve kaygı yaratır. </a:t>
            </a:r>
            <a:endParaRPr lang="tr-T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r>
              <a:rPr lang="tr-TR" sz="6000" b="1" dirty="0" smtClean="0">
                <a:solidFill>
                  <a:srgbClr val="FF0000"/>
                </a:solidFill>
                <a:latin typeface="Times New Roman" pitchFamily="18" charset="0"/>
                <a:cs typeface="Times New Roman" pitchFamily="18" charset="0"/>
              </a:rPr>
              <a:t>Ceza vermek yerine, önce çocuğunuzu dinleyin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r>
              <a:rPr lang="tr-TR" sz="4800" b="1" dirty="0" smtClean="0">
                <a:solidFill>
                  <a:srgbClr val="FF0000"/>
                </a:solidFill>
                <a:latin typeface="Times New Roman" pitchFamily="18" charset="0"/>
                <a:cs typeface="Times New Roman" pitchFamily="18" charset="0"/>
              </a:rPr>
              <a:t>Çocuğunuz ile birlikte plan hazırlayın</a:t>
            </a:r>
          </a:p>
          <a:p>
            <a:pPr>
              <a:buNone/>
            </a:pPr>
            <a:endParaRPr lang="tr-TR" b="1" dirty="0" smtClean="0">
              <a:solidFill>
                <a:srgbClr val="FF0000"/>
              </a:solidFill>
            </a:endParaRPr>
          </a:p>
          <a:p>
            <a:pPr>
              <a:buNone/>
            </a:pPr>
            <a:r>
              <a:rPr lang="tr-TR" dirty="0" smtClean="0"/>
              <a:t>Bir sonraki dönem eksiklerini nasıl tamamlamayı düşündüğü sorulmalı ve bu konuda beraberce bir plan hazırlanmalıdır. </a:t>
            </a:r>
            <a:endParaRPr lang="tr-TR"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71546"/>
            <a:ext cx="8229600" cy="5502990"/>
          </a:xfrm>
        </p:spPr>
        <p:txBody>
          <a:bodyPr/>
          <a:lstStyle/>
          <a:p>
            <a:pPr algn="ctr">
              <a:buNone/>
            </a:pPr>
            <a:r>
              <a:rPr lang="tr-TR" sz="4800" b="1" dirty="0" smtClean="0">
                <a:solidFill>
                  <a:srgbClr val="FF0000"/>
                </a:solidFill>
                <a:latin typeface="Times New Roman" pitchFamily="18" charset="0"/>
                <a:cs typeface="Times New Roman" pitchFamily="18" charset="0"/>
              </a:rPr>
              <a:t>Karnesi iyi olan çocuğu ödüllendirirken aşırıya </a:t>
            </a:r>
            <a:r>
              <a:rPr lang="tr-TR" sz="4800" b="1" dirty="0" smtClean="0">
                <a:solidFill>
                  <a:srgbClr val="FF0000"/>
                </a:solidFill>
                <a:latin typeface="Times New Roman" pitchFamily="18" charset="0"/>
                <a:cs typeface="Times New Roman" pitchFamily="18" charset="0"/>
              </a:rPr>
              <a:t>kaçılmamalı</a:t>
            </a:r>
            <a:endParaRPr lang="tr-TR" sz="4800" dirty="0" smtClean="0">
              <a:solidFill>
                <a:srgbClr val="FF0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buNone/>
            </a:pPr>
            <a:r>
              <a:rPr lang="tr-TR" sz="2400" dirty="0" smtClean="0">
                <a:latin typeface="Times New Roman" pitchFamily="18" charset="0"/>
                <a:cs typeface="Times New Roman" pitchFamily="18" charset="0"/>
              </a:rPr>
              <a:t>Karnesi başarılı olan çocukları ödüllendirirken, abartmamaya özen gösterilmelidir. Çocuğun büyük hediyeler için değil, geleceği için çalışması sağlanmalıdır. </a:t>
            </a:r>
            <a:endParaRPr lang="tr-TR" sz="2400" dirty="0" smtClean="0">
              <a:solidFill>
                <a:srgbClr val="FF0000"/>
              </a:solidFill>
              <a:latin typeface="Times New Roman" pitchFamily="18" charset="0"/>
              <a:cs typeface="Times New Roman" pitchFamily="18" charset="0"/>
            </a:endParaRPr>
          </a:p>
          <a:p>
            <a:endParaRPr lang="tr-TR" dirty="0"/>
          </a:p>
        </p:txBody>
      </p:sp>
      <p:pic>
        <p:nvPicPr>
          <p:cNvPr id="1026" name="Picture 2" descr="https://encrypted-tbn1.gstatic.com/images?q=tbn:ANd9GcSDhtp3IMUFnCW3Ofv3lmRUoLpcDZ1AuVnNqPwAYyCTzK8GtIiVwVaGNdGu">
            <a:hlinkClick r:id="rId2"/>
          </p:cNvPr>
          <p:cNvPicPr>
            <a:picLocks noChangeAspect="1" noChangeArrowheads="1"/>
          </p:cNvPicPr>
          <p:nvPr/>
        </p:nvPicPr>
        <p:blipFill>
          <a:blip r:embed="rId3"/>
          <a:srcRect/>
          <a:stretch>
            <a:fillRect/>
          </a:stretch>
        </p:blipFill>
        <p:spPr bwMode="auto">
          <a:xfrm>
            <a:off x="642910" y="3429000"/>
            <a:ext cx="2357454" cy="2357454"/>
          </a:xfrm>
          <a:prstGeom prst="rect">
            <a:avLst/>
          </a:prstGeom>
          <a:noFill/>
        </p:spPr>
      </p:pic>
      <p:pic>
        <p:nvPicPr>
          <p:cNvPr id="1028" name="Picture 4" descr="https://encrypted-tbn3.gstatic.com/images?q=tbn:ANd9GcRI75Jx-NEinx6zdorDEx-KAiEVXYolSimJJ3tAQElwHos_IpguAx1EdfU">
            <a:hlinkClick r:id="rId4"/>
          </p:cNvPr>
          <p:cNvPicPr>
            <a:picLocks noChangeAspect="1" noChangeArrowheads="1"/>
          </p:cNvPicPr>
          <p:nvPr/>
        </p:nvPicPr>
        <p:blipFill>
          <a:blip r:embed="rId5"/>
          <a:srcRect/>
          <a:stretch>
            <a:fillRect/>
          </a:stretch>
        </p:blipFill>
        <p:spPr bwMode="auto">
          <a:xfrm>
            <a:off x="6858016" y="3143248"/>
            <a:ext cx="1876999" cy="137736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57158" y="1571612"/>
            <a:ext cx="8229600" cy="4325112"/>
          </a:xfrm>
        </p:spPr>
        <p:txBody>
          <a:bodyPr>
            <a:noAutofit/>
          </a:bodyPr>
          <a:lstStyle/>
          <a:p>
            <a:pPr algn="ctr">
              <a:buNone/>
            </a:pPr>
            <a:r>
              <a:rPr lang="tr-TR" sz="4800" b="1" dirty="0" smtClean="0">
                <a:solidFill>
                  <a:schemeClr val="tx2"/>
                </a:solidFill>
                <a:latin typeface="Times New Roman" pitchFamily="18" charset="0"/>
                <a:cs typeface="Times New Roman" pitchFamily="18" charset="0"/>
              </a:rPr>
              <a:t>Ayrıca çocuğa verilecek hediyelerin, </a:t>
            </a:r>
            <a:r>
              <a:rPr lang="tr-TR" sz="4800" b="1" dirty="0" smtClean="0">
                <a:solidFill>
                  <a:srgbClr val="C00000"/>
                </a:solidFill>
                <a:latin typeface="Times New Roman" pitchFamily="18" charset="0"/>
                <a:cs typeface="Times New Roman" pitchFamily="18" charset="0"/>
              </a:rPr>
              <a:t>okul başarısına ve bireysel gelişimine katkı sağlayacak hediyelerden </a:t>
            </a:r>
            <a:r>
              <a:rPr lang="tr-TR" sz="4800" b="1" dirty="0" smtClean="0">
                <a:solidFill>
                  <a:schemeClr val="tx2"/>
                </a:solidFill>
                <a:latin typeface="Times New Roman" pitchFamily="18" charset="0"/>
                <a:cs typeface="Times New Roman" pitchFamily="18" charset="0"/>
              </a:rPr>
              <a:t>seçilmesine dikkat edilmelidir. </a:t>
            </a:r>
            <a:endParaRPr lang="tr-TR" sz="4800" b="1" dirty="0">
              <a:solidFill>
                <a:schemeClr val="tx2"/>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857224" y="2714620"/>
            <a:ext cx="7215238" cy="3859916"/>
          </a:xfrm>
        </p:spPr>
        <p:txBody>
          <a:bodyPr/>
          <a:lstStyle/>
          <a:p>
            <a:pPr algn="ctr">
              <a:buNone/>
            </a:pPr>
            <a:r>
              <a:rPr lang="tr-TR" sz="3600" b="1" dirty="0" smtClean="0">
                <a:solidFill>
                  <a:schemeClr val="tx1">
                    <a:lumMod val="85000"/>
                    <a:lumOff val="15000"/>
                  </a:schemeClr>
                </a:solidFill>
                <a:latin typeface="Times New Roman" pitchFamily="18" charset="0"/>
                <a:cs typeface="Times New Roman" pitchFamily="18" charset="0"/>
              </a:rPr>
              <a:t>Maddi değeri yüksek hediyeler yerine yaşına uygun, işlevselliği yüksek hediyeler tercih edilmelidir.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8" name="7 İçerik Yer Tutucusu" descr="karne_7.jpg"/>
          <p:cNvPicPr>
            <a:picLocks noGrp="1" noChangeAspect="1"/>
          </p:cNvPicPr>
          <p:nvPr>
            <p:ph idx="1"/>
          </p:nvPr>
        </p:nvPicPr>
        <p:blipFill>
          <a:blip r:embed="rId2"/>
          <a:stretch>
            <a:fillRect/>
          </a:stretch>
        </p:blipFill>
        <p:spPr>
          <a:xfrm>
            <a:off x="142844" y="785794"/>
            <a:ext cx="8807256" cy="5643602"/>
          </a:xfrm>
        </p:spPr>
      </p:pic>
      <p:sp>
        <p:nvSpPr>
          <p:cNvPr id="563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5220" tIns="26737776" rIns="47610" bIns="45720" numCol="1" anchor="ctr" anchorCtr="0" compatLnSpc="1">
            <a:prstTxWarp prst="textNoShape">
              <a:avLst/>
            </a:prstTxWarp>
            <a:spAutoFit/>
          </a:bodyPr>
          <a:lstStyle/>
          <a:p>
            <a:endParaRPr lang="tr-TR"/>
          </a:p>
        </p:txBody>
      </p:sp>
      <p:pic>
        <p:nvPicPr>
          <p:cNvPr id="56323" name="Picture 3" descr="karne_7.jpg"/>
          <p:cNvPicPr>
            <a:picLocks noChangeAspect="1" noChangeArrowheads="1"/>
          </p:cNvPicPr>
          <p:nvPr/>
        </p:nvPicPr>
        <p:blipFill>
          <a:blip r:embed="rId2"/>
          <a:srcRect/>
          <a:stretch>
            <a:fillRect/>
          </a:stretch>
        </p:blipFill>
        <p:spPr bwMode="auto">
          <a:xfrm>
            <a:off x="4086225" y="-5011738"/>
            <a:ext cx="5905500" cy="3305175"/>
          </a:xfrm>
          <a:prstGeom prst="rect">
            <a:avLst/>
          </a:prstGeom>
          <a:noFill/>
        </p:spPr>
      </p:pic>
      <p:pic>
        <p:nvPicPr>
          <p:cNvPr id="56325" name="Picture 5" descr="karne_7.jpg"/>
          <p:cNvPicPr>
            <a:picLocks noChangeAspect="1" noChangeArrowheads="1"/>
          </p:cNvPicPr>
          <p:nvPr/>
        </p:nvPicPr>
        <p:blipFill>
          <a:blip r:embed="rId2"/>
          <a:srcRect/>
          <a:stretch>
            <a:fillRect/>
          </a:stretch>
        </p:blipFill>
        <p:spPr bwMode="auto">
          <a:xfrm>
            <a:off x="4086225" y="-5011738"/>
            <a:ext cx="5905500" cy="3305175"/>
          </a:xfrm>
          <a:prstGeom prst="rect">
            <a:avLst/>
          </a:prstGeom>
          <a:noFill/>
        </p:spPr>
      </p:pic>
      <p:pic>
        <p:nvPicPr>
          <p:cNvPr id="56327" name="Picture 7" descr="karne_7.jpg"/>
          <p:cNvPicPr>
            <a:picLocks noChangeAspect="1" noChangeArrowheads="1"/>
          </p:cNvPicPr>
          <p:nvPr/>
        </p:nvPicPr>
        <p:blipFill>
          <a:blip r:embed="rId2"/>
          <a:srcRect/>
          <a:stretch>
            <a:fillRect/>
          </a:stretch>
        </p:blipFill>
        <p:spPr bwMode="auto">
          <a:xfrm>
            <a:off x="4086225" y="-5011738"/>
            <a:ext cx="5905500" cy="33051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b="1" dirty="0" smtClean="0"/>
              <a:t>Karne dönemi, öğrenciler için hayatlarının en önemli günlerinden biridir.</a:t>
            </a:r>
            <a:endParaRPr lang="tr-TR" dirty="0"/>
          </a:p>
        </p:txBody>
      </p:sp>
      <p:pic>
        <p:nvPicPr>
          <p:cNvPr id="16386" name="Picture 2" descr="https://encrypted-tbn0.gstatic.com/images?q=tbn:ANd9GcSsfKNXiUwqfzQzBF2kdYz3oHKxleByt1auAKGRaIkYnKbIkFfB73WmbMA0">
            <a:hlinkClick r:id="rId2"/>
          </p:cNvPr>
          <p:cNvPicPr>
            <a:picLocks noChangeAspect="1" noChangeArrowheads="1"/>
          </p:cNvPicPr>
          <p:nvPr/>
        </p:nvPicPr>
        <p:blipFill>
          <a:blip r:embed="rId3"/>
          <a:srcRect/>
          <a:stretch>
            <a:fillRect/>
          </a:stretch>
        </p:blipFill>
        <p:spPr bwMode="auto">
          <a:xfrm>
            <a:off x="1214414" y="3429000"/>
            <a:ext cx="2214578" cy="2214580"/>
          </a:xfrm>
          <a:prstGeom prst="rect">
            <a:avLst/>
          </a:prstGeom>
          <a:noFill/>
        </p:spPr>
      </p:pic>
      <p:pic>
        <p:nvPicPr>
          <p:cNvPr id="16388" name="Picture 4" descr="https://encrypted-tbn1.gstatic.com/images?q=tbn:ANd9GcQB2nk52eZcn4eStixPdklCMeldKacICoiydQhFIbH8eEYJ_ayFVvAcG1w">
            <a:hlinkClick r:id="rId4"/>
          </p:cNvPr>
          <p:cNvPicPr>
            <a:picLocks noChangeAspect="1" noChangeArrowheads="1"/>
          </p:cNvPicPr>
          <p:nvPr/>
        </p:nvPicPr>
        <p:blipFill>
          <a:blip r:embed="rId5"/>
          <a:srcRect/>
          <a:stretch>
            <a:fillRect/>
          </a:stretch>
        </p:blipFill>
        <p:spPr bwMode="auto">
          <a:xfrm>
            <a:off x="4857752" y="3357562"/>
            <a:ext cx="1508962" cy="1228726"/>
          </a:xfrm>
          <a:prstGeom prst="rect">
            <a:avLst/>
          </a:prstGeom>
          <a:noFill/>
        </p:spPr>
      </p:pic>
      <p:pic>
        <p:nvPicPr>
          <p:cNvPr id="16390" name="Picture 6" descr="https://encrypted-tbn0.gstatic.com/images?q=tbn:ANd9GcTVtBMEr8O1ksEJ5KbgMmoH1nXNLkyWXmeSXlr8lAKVa_Q0fnUJ44LBDWI">
            <a:hlinkClick r:id="rId6"/>
          </p:cNvPr>
          <p:cNvPicPr>
            <a:picLocks noChangeAspect="1" noChangeArrowheads="1"/>
          </p:cNvPicPr>
          <p:nvPr/>
        </p:nvPicPr>
        <p:blipFill>
          <a:blip r:embed="rId7"/>
          <a:srcRect/>
          <a:stretch>
            <a:fillRect/>
          </a:stretch>
        </p:blipFill>
        <p:spPr bwMode="auto">
          <a:xfrm>
            <a:off x="6429388" y="4643446"/>
            <a:ext cx="2214578" cy="16725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28802"/>
            <a:ext cx="8329642" cy="4645734"/>
          </a:xfrm>
        </p:spPr>
        <p:txBody>
          <a:bodyPr>
            <a:normAutofit/>
          </a:bodyPr>
          <a:lstStyle/>
          <a:p>
            <a:pPr>
              <a:buNone/>
            </a:pPr>
            <a:r>
              <a:rPr lang="tr-TR" sz="4800" b="1" i="1" dirty="0" smtClean="0">
                <a:solidFill>
                  <a:schemeClr val="accent6">
                    <a:lumMod val="50000"/>
                  </a:schemeClr>
                </a:solidFill>
                <a:latin typeface="Times New Roman" pitchFamily="18" charset="0"/>
                <a:cs typeface="Times New Roman" pitchFamily="18" charset="0"/>
              </a:rPr>
              <a:t>Hediyelere ek olarak, çocuğa </a:t>
            </a:r>
            <a:r>
              <a:rPr lang="tr-TR" sz="4800" b="1" i="1" dirty="0" smtClean="0">
                <a:solidFill>
                  <a:srgbClr val="FF0000"/>
                </a:solidFill>
                <a:latin typeface="Times New Roman" pitchFamily="18" charset="0"/>
                <a:cs typeface="Times New Roman" pitchFamily="18" charset="0"/>
              </a:rPr>
              <a:t>sözel olarak da başarıları hakkında bol geri bildirimlerde</a:t>
            </a:r>
            <a:r>
              <a:rPr lang="tr-TR" sz="4800" b="1" i="1" dirty="0" smtClean="0">
                <a:solidFill>
                  <a:schemeClr val="accent6">
                    <a:lumMod val="50000"/>
                  </a:schemeClr>
                </a:solidFill>
                <a:latin typeface="Times New Roman" pitchFamily="18" charset="0"/>
                <a:cs typeface="Times New Roman" pitchFamily="18" charset="0"/>
              </a:rPr>
              <a:t> bulunulmalıdır.</a:t>
            </a:r>
            <a:endParaRPr lang="tr-TR" sz="4800" b="1" i="1" dirty="0">
              <a:solidFill>
                <a:schemeClr val="accent6">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00438"/>
            <a:ext cx="8929718" cy="1709742"/>
          </a:xfrm>
        </p:spPr>
        <p:txBody>
          <a:bodyPr>
            <a:noAutofit/>
          </a:bodyPr>
          <a:lstStyle/>
          <a:p>
            <a:r>
              <a:rPr lang="tr-TR" sz="6000" b="1" dirty="0" smtClean="0">
                <a:solidFill>
                  <a:srgbClr val="FF0000"/>
                </a:solidFill>
                <a:latin typeface="Times New Roman" pitchFamily="18" charset="0"/>
                <a:cs typeface="Times New Roman" pitchFamily="18" charset="0"/>
              </a:rPr>
              <a:t>Kötü notlar; çocuğun, ailenin ve okulun değerlendirilmesi gerektiğini gösterir</a:t>
            </a:r>
            <a:endParaRPr lang="tr-TR" sz="6000"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0" y="1357298"/>
            <a:ext cx="8229600" cy="857256"/>
          </a:xfrm>
        </p:spPr>
        <p:txBody>
          <a:bodyPr>
            <a:normAutofit/>
          </a:bodyPr>
          <a:lstStyle/>
          <a:p>
            <a:pPr>
              <a:buNone/>
            </a:pPr>
            <a:r>
              <a:rPr lang="tr-TR" sz="4000" b="1" dirty="0" smtClean="0">
                <a:latin typeface="Times New Roman" pitchFamily="18" charset="0"/>
                <a:cs typeface="Times New Roman" pitchFamily="18" charset="0"/>
              </a:rPr>
              <a:t>UNUTULMAMALIDIR Kİ…</a:t>
            </a:r>
            <a:endParaRPr lang="tr-TR" sz="40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r>
              <a:rPr lang="tr-TR" sz="2000" dirty="0" smtClean="0">
                <a:latin typeface="Times" pitchFamily="18" charset="0"/>
              </a:rPr>
              <a:t>Kısa bir süre sonra öğrenciler tatiline girecekler ve bir coşku içerisinde karnelerini alacaklar. Son yıllara baktığımızda karnedeki düşük notlar nedeniyle intihar vakaları artmış ve üzücü sonuçlar yaşanmıştır. İntihar girişimlerinin yanında karnedeki düşük notlar nedeniyle birçok olumsuz davranışlar meydana gelmektedir.</a:t>
            </a:r>
            <a:r>
              <a:rPr lang="tr-TR" dirty="0" smtClean="0"/>
              <a:t/>
            </a:r>
            <a:br>
              <a:rPr lang="tr-TR" dirty="0" smtClean="0"/>
            </a:br>
            <a:endParaRPr lang="tr-TR" dirty="0"/>
          </a:p>
        </p:txBody>
      </p:sp>
      <p:pic>
        <p:nvPicPr>
          <p:cNvPr id="15362" name="Picture 2" descr="https://encrypted-tbn0.gstatic.com/images?q=tbn:ANd9GcT-ciIYP7baurcQjqJtblr4E_IJgARvcqdSWLKXfkADgwZs3S3a43Qp_6Ou">
            <a:hlinkClick r:id="rId2"/>
          </p:cNvPr>
          <p:cNvPicPr>
            <a:picLocks noChangeAspect="1" noChangeArrowheads="1"/>
          </p:cNvPicPr>
          <p:nvPr/>
        </p:nvPicPr>
        <p:blipFill>
          <a:blip r:embed="rId3"/>
          <a:srcRect/>
          <a:stretch>
            <a:fillRect/>
          </a:stretch>
        </p:blipFill>
        <p:spPr bwMode="auto">
          <a:xfrm>
            <a:off x="5572132" y="5429264"/>
            <a:ext cx="1462031" cy="933452"/>
          </a:xfrm>
          <a:prstGeom prst="rect">
            <a:avLst/>
          </a:prstGeom>
          <a:noFill/>
        </p:spPr>
      </p:pic>
      <p:pic>
        <p:nvPicPr>
          <p:cNvPr id="15364" name="Picture 4" descr="https://encrypted-tbn0.gstatic.com/images?q=tbn:ANd9GcTaeynJVcfJp-7IB67bT4-2nYITfp1YzXICmbvSwuuuAtFB2T64OCYr6iw">
            <a:hlinkClick r:id="rId4"/>
          </p:cNvPr>
          <p:cNvPicPr>
            <a:picLocks noChangeAspect="1" noChangeArrowheads="1"/>
          </p:cNvPicPr>
          <p:nvPr/>
        </p:nvPicPr>
        <p:blipFill>
          <a:blip r:embed="rId5"/>
          <a:srcRect/>
          <a:stretch>
            <a:fillRect/>
          </a:stretch>
        </p:blipFill>
        <p:spPr bwMode="auto">
          <a:xfrm>
            <a:off x="7143768" y="4714884"/>
            <a:ext cx="1500198" cy="113528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sz="3200" b="1" dirty="0" smtClean="0">
                <a:solidFill>
                  <a:schemeClr val="accent2">
                    <a:lumMod val="50000"/>
                  </a:schemeClr>
                </a:solidFill>
                <a:latin typeface="Times New Roman" pitchFamily="18" charset="0"/>
                <a:cs typeface="Times New Roman" pitchFamily="18" charset="0"/>
              </a:rPr>
              <a:t>Karne almak; çocuklarda aşırı kaygı yaratabildiği gibi, anne ve babayı da oldukça heyecanlandırır. Şüphesiz her anne-baba çocuğunun başarılı olmasını ister. Ancak beklenmeyen bir karne ile karşılaşınca nasıl tepki verilmeli? </a:t>
            </a:r>
            <a:endParaRPr lang="tr-TR" sz="3200" b="1" dirty="0">
              <a:solidFill>
                <a:schemeClr val="accent2">
                  <a:lumMod val="5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Alınan </a:t>
            </a:r>
            <a:r>
              <a:rPr lang="tr-TR" sz="2400" dirty="0" smtClean="0">
                <a:solidFill>
                  <a:srgbClr val="FF0000"/>
                </a:solidFill>
                <a:latin typeface="Times New Roman" pitchFamily="18" charset="0"/>
                <a:cs typeface="Times New Roman" pitchFamily="18" charset="0"/>
              </a:rPr>
              <a:t>karneye gereğinden fazla anlam yüklenmemesi </a:t>
            </a:r>
            <a:r>
              <a:rPr lang="tr-TR" sz="2400" dirty="0" smtClean="0">
                <a:latin typeface="Times New Roman" pitchFamily="18" charset="0"/>
                <a:cs typeface="Times New Roman" pitchFamily="18" charset="0"/>
              </a:rPr>
              <a:t>gerektiğini söyleyen </a:t>
            </a:r>
            <a:r>
              <a:rPr lang="tr-TR" sz="2400" dirty="0" err="1" smtClean="0">
                <a:latin typeface="Times New Roman" pitchFamily="18" charset="0"/>
                <a:cs typeface="Times New Roman" pitchFamily="18" charset="0"/>
              </a:rPr>
              <a:t>Central</a:t>
            </a:r>
            <a:r>
              <a:rPr lang="tr-TR" sz="2400" dirty="0" smtClean="0">
                <a:latin typeface="Times New Roman" pitchFamily="18" charset="0"/>
                <a:cs typeface="Times New Roman" pitchFamily="18" charset="0"/>
              </a:rPr>
              <a:t> </a:t>
            </a:r>
            <a:r>
              <a:rPr lang="tr-TR" sz="2400" dirty="0" err="1" smtClean="0">
                <a:latin typeface="Times New Roman" pitchFamily="18" charset="0"/>
                <a:cs typeface="Times New Roman" pitchFamily="18" charset="0"/>
              </a:rPr>
              <a:t>Hospital’dan</a:t>
            </a:r>
            <a:r>
              <a:rPr lang="tr-TR" sz="2400" dirty="0" smtClean="0">
                <a:latin typeface="Times New Roman" pitchFamily="18" charset="0"/>
                <a:cs typeface="Times New Roman" pitchFamily="18" charset="0"/>
              </a:rPr>
              <a:t> Uzman Psikolog </a:t>
            </a:r>
            <a:r>
              <a:rPr lang="tr-TR" sz="2400" dirty="0" err="1" smtClean="0">
                <a:latin typeface="Times New Roman" pitchFamily="18" charset="0"/>
                <a:cs typeface="Times New Roman" pitchFamily="18" charset="0"/>
              </a:rPr>
              <a:t>Aycan</a:t>
            </a:r>
            <a:r>
              <a:rPr lang="tr-TR" sz="2400" dirty="0" smtClean="0">
                <a:latin typeface="Times New Roman" pitchFamily="18" charset="0"/>
                <a:cs typeface="Times New Roman" pitchFamily="18" charset="0"/>
              </a:rPr>
              <a:t> Bulut, aileleri uyarıyor: “Karnesi kötü olan çocuklara aşağılayıcı, kıyaslayıcı ve utandırıcı davranışlar sergilemeyin. Bu davranışlar, çocuklarda olumsuz bir benlik gelişimine ve kendine güven eksikliğine neden olabilir.”</a:t>
            </a:r>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2357430"/>
            <a:ext cx="7972452" cy="4043370"/>
          </a:xfrm>
        </p:spPr>
        <p:txBody>
          <a:bodyPr/>
          <a:lstStyle/>
          <a:p>
            <a:pPr algn="ctr">
              <a:buNone/>
            </a:pPr>
            <a:r>
              <a:rPr lang="tr-TR" sz="5400" b="1" dirty="0" smtClean="0">
                <a:solidFill>
                  <a:schemeClr val="accent3">
                    <a:lumMod val="75000"/>
                  </a:schemeClr>
                </a:solidFill>
                <a:latin typeface="Times New Roman" pitchFamily="18" charset="0"/>
                <a:cs typeface="Times New Roman" pitchFamily="18" charset="0"/>
              </a:rPr>
              <a:t>Karne; ulaşılması gereken bir amaç değil, başarıya götüren bir araçtır</a:t>
            </a:r>
            <a:endParaRPr lang="tr-TR" sz="5400" dirty="0" smtClean="0">
              <a:solidFill>
                <a:schemeClr val="accent3">
                  <a:lumMod val="75000"/>
                </a:schemeClr>
              </a:solidFill>
              <a:latin typeface="Times New Roman" pitchFamily="18" charset="0"/>
              <a:cs typeface="Times New Roman" pitchFamily="18" charset="0"/>
            </a:endParaRPr>
          </a:p>
          <a:p>
            <a:pPr>
              <a:buNone/>
            </a:pPr>
            <a:endParaRPr lang="tr-TR" dirty="0" smtClean="0"/>
          </a:p>
        </p:txBody>
      </p:sp>
      <p:pic>
        <p:nvPicPr>
          <p:cNvPr id="12290" name="Picture 2" descr="https://encrypted-tbn1.gstatic.com/images?q=tbn:ANd9GcScLhpwqI-poAzrmypgnZmsc8WPYHO_lxI4HlMReUHLddIEgw3wowObyne0">
            <a:hlinkClick r:id="rId2"/>
          </p:cNvPr>
          <p:cNvPicPr>
            <a:picLocks noChangeAspect="1" noChangeArrowheads="1"/>
          </p:cNvPicPr>
          <p:nvPr/>
        </p:nvPicPr>
        <p:blipFill>
          <a:blip r:embed="rId3"/>
          <a:srcRect/>
          <a:stretch>
            <a:fillRect/>
          </a:stretch>
        </p:blipFill>
        <p:spPr bwMode="auto">
          <a:xfrm>
            <a:off x="7429520" y="428604"/>
            <a:ext cx="1714480" cy="10141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buNone/>
            </a:pPr>
            <a:r>
              <a:rPr lang="tr-TR" sz="4400" dirty="0" smtClean="0">
                <a:solidFill>
                  <a:srgbClr val="FF0000"/>
                </a:solidFill>
                <a:latin typeface="Times New Roman" pitchFamily="18" charset="0"/>
                <a:cs typeface="Times New Roman" pitchFamily="18" charset="0"/>
              </a:rPr>
              <a:t>Buradaki önemli nokta</a:t>
            </a:r>
            <a:r>
              <a:rPr lang="tr-TR" dirty="0" smtClean="0">
                <a:latin typeface="Times New Roman" pitchFamily="18" charset="0"/>
                <a:cs typeface="Times New Roman" pitchFamily="18" charset="0"/>
              </a:rPr>
              <a:t>, anne ve babanın karneyi bir övünç veya utanç kaynağı olarak değil, </a:t>
            </a:r>
            <a:r>
              <a:rPr lang="tr-TR" b="1" dirty="0" smtClean="0">
                <a:solidFill>
                  <a:srgbClr val="7030A0"/>
                </a:solidFill>
                <a:latin typeface="Times New Roman" pitchFamily="18" charset="0"/>
                <a:cs typeface="Times New Roman" pitchFamily="18" charset="0"/>
              </a:rPr>
              <a:t>çocuğunun gelişimini takip etmek ve hangi alanlarda desteğe ihtiyacı olduğunu anlamak için kullanabilecekleri bir araç</a:t>
            </a:r>
            <a:r>
              <a:rPr lang="tr-TR" dirty="0" smtClean="0">
                <a:latin typeface="Times New Roman" pitchFamily="18" charset="0"/>
                <a:cs typeface="Times New Roman" pitchFamily="18" charset="0"/>
              </a:rPr>
              <a:t> olarak görmeleri gerektiğidir</a:t>
            </a:r>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r>
              <a:rPr lang="tr-TR" sz="4400" b="1" dirty="0" smtClean="0">
                <a:solidFill>
                  <a:schemeClr val="accent6">
                    <a:lumMod val="50000"/>
                  </a:schemeClr>
                </a:solidFill>
                <a:latin typeface="Times New Roman" pitchFamily="18" charset="0"/>
                <a:cs typeface="Times New Roman" pitchFamily="18" charset="0"/>
              </a:rPr>
              <a:t>Karnesi kötü olan çocuğunuzu, başkaları ile kıyaslamayın</a:t>
            </a:r>
            <a:endParaRPr lang="tr-TR" sz="4400" dirty="0">
              <a:solidFill>
                <a:schemeClr val="accent6">
                  <a:lumMod val="50000"/>
                </a:schemeClr>
              </a:solidFill>
              <a:latin typeface="Times New Roman" pitchFamily="18" charset="0"/>
              <a:cs typeface="Times New Roman" pitchFamily="18" charset="0"/>
            </a:endParaRPr>
          </a:p>
        </p:txBody>
      </p:sp>
      <p:pic>
        <p:nvPicPr>
          <p:cNvPr id="9218" name="Picture 2" descr="https://encrypted-tbn3.gstatic.com/images?q=tbn:ANd9GcQJYTgG39XRZ2HxWsGlzSEsUWNom0APKd0IoyUvnSM0ASG1ObSH3MBkJtM">
            <a:hlinkClick r:id="rId2"/>
          </p:cNvPr>
          <p:cNvPicPr>
            <a:picLocks noChangeAspect="1" noChangeArrowheads="1"/>
          </p:cNvPicPr>
          <p:nvPr/>
        </p:nvPicPr>
        <p:blipFill>
          <a:blip r:embed="rId3"/>
          <a:srcRect/>
          <a:stretch>
            <a:fillRect/>
          </a:stretch>
        </p:blipFill>
        <p:spPr bwMode="auto">
          <a:xfrm>
            <a:off x="928662" y="3857628"/>
            <a:ext cx="2857520" cy="1730612"/>
          </a:xfrm>
          <a:prstGeom prst="rect">
            <a:avLst/>
          </a:prstGeom>
          <a:noFill/>
        </p:spPr>
      </p:pic>
      <p:pic>
        <p:nvPicPr>
          <p:cNvPr id="9220" name="Picture 4" descr="https://encrypted-tbn1.gstatic.com/images?q=tbn:ANd9GcT2dkNmuUDm7LEbvr5PCwWzxP9tBOF3OPodpRe5-AhiWRtDAi8lktnNig">
            <a:hlinkClick r:id="rId4"/>
          </p:cNvPr>
          <p:cNvPicPr>
            <a:picLocks noChangeAspect="1" noChangeArrowheads="1"/>
          </p:cNvPicPr>
          <p:nvPr/>
        </p:nvPicPr>
        <p:blipFill>
          <a:blip r:embed="rId5"/>
          <a:srcRect/>
          <a:stretch>
            <a:fillRect/>
          </a:stretch>
        </p:blipFill>
        <p:spPr bwMode="auto">
          <a:xfrm>
            <a:off x="7786710" y="3429000"/>
            <a:ext cx="1104900" cy="110490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latin typeface="Times New Roman" pitchFamily="18" charset="0"/>
                <a:cs typeface="Times New Roman" pitchFamily="18" charset="0"/>
              </a:rPr>
              <a:t>Çocuğun kendine güvenini ve motivasyonunu olumsuz etkileyen en etkin davranışlar arasında, kendisinin sınıf arkadaşları veya başka çocuklarla kıyaslanmasıdır. Çocuklar başkaları ile kıyaslandıkça, ailelerine karşı daha agresif ve saldırgan olurlar</a:t>
            </a:r>
            <a:endParaRPr lang="tr-TR" dirty="0">
              <a:latin typeface="Times New Roman" pitchFamily="18" charset="0"/>
              <a:cs typeface="Times New Roman" pitchFamily="18" charset="0"/>
            </a:endParaRPr>
          </a:p>
        </p:txBody>
      </p:sp>
      <p:pic>
        <p:nvPicPr>
          <p:cNvPr id="7170" name="Picture 2" descr="https://encrypted-tbn1.gstatic.com/images?q=tbn:ANd9GcTIUgqX5sC1LSma4dj8KvO68HPEqE9hTQvMQF48DLPH1EvbBlRPG_w-qFWb">
            <a:hlinkClick r:id="rId2"/>
          </p:cNvPr>
          <p:cNvPicPr>
            <a:picLocks noChangeAspect="1" noChangeArrowheads="1"/>
          </p:cNvPicPr>
          <p:nvPr/>
        </p:nvPicPr>
        <p:blipFill>
          <a:blip r:embed="rId3"/>
          <a:srcRect/>
          <a:stretch>
            <a:fillRect/>
          </a:stretch>
        </p:blipFill>
        <p:spPr bwMode="auto">
          <a:xfrm>
            <a:off x="571472" y="4929198"/>
            <a:ext cx="1643074" cy="16430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86</TotalTime>
  <Words>405</Words>
  <PresentationFormat>Ekran Gösterisi (4:3)</PresentationFormat>
  <Paragraphs>27</Paragraphs>
  <Slides>21</Slides>
  <Notes>0</Notes>
  <HiddenSlides>0</HiddenSlides>
  <MMClips>0</MMClips>
  <ScaleCrop>false</ScaleCrop>
  <HeadingPairs>
    <vt:vector size="4" baseType="variant">
      <vt:variant>
        <vt:lpstr>Tema</vt:lpstr>
      </vt:variant>
      <vt:variant>
        <vt:i4>3</vt:i4>
      </vt:variant>
      <vt:variant>
        <vt:lpstr>Slayt Başlıkları</vt:lpstr>
      </vt:variant>
      <vt:variant>
        <vt:i4>21</vt:i4>
      </vt:variant>
    </vt:vector>
  </HeadingPairs>
  <TitlesOfParts>
    <vt:vector size="24" baseType="lpstr">
      <vt:lpstr>Şehir Hayatı</vt:lpstr>
      <vt:lpstr>Ofis Teması</vt:lpstr>
      <vt:lpstr>Modül</vt:lpstr>
      <vt:lpstr>KARNE DÖNEMİ </vt:lpstr>
      <vt:lpstr>Slayt 2</vt:lpstr>
      <vt:lpstr>Slayt 3</vt:lpstr>
      <vt:lpstr>Slayt 4</vt:lpstr>
      <vt:lpstr>Slayt 5</vt:lpstr>
      <vt:lpstr>Slayt 6</vt:lpstr>
      <vt:lpstr>Slayt 7</vt:lpstr>
      <vt:lpstr>Slayt 8</vt:lpstr>
      <vt:lpstr>Slayt 9</vt:lpstr>
      <vt:lpstr>Slayt 10</vt:lpstr>
      <vt:lpstr>BİRAZ GÜLÜMSEYELİM-Karikatür köşesi </vt:lpstr>
      <vt:lpstr>Slayt 12</vt:lpstr>
      <vt:lpstr>Slayt 13</vt:lpstr>
      <vt:lpstr>Slayt 14</vt:lpstr>
      <vt:lpstr>Slayt 15</vt:lpstr>
      <vt:lpstr>Slayt 16</vt:lpstr>
      <vt:lpstr>Slayt 17</vt:lpstr>
      <vt:lpstr>Slayt 18</vt:lpstr>
      <vt:lpstr>Slayt 19</vt:lpstr>
      <vt:lpstr>Slayt 20</vt:lpstr>
      <vt:lpstr>Kötü notlar; çocuğun, ailenin ve okulun değerlendirilmesi gerektiğini gösterir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xp</cp:lastModifiedBy>
  <cp:revision>76</cp:revision>
  <dcterms:modified xsi:type="dcterms:W3CDTF">2015-06-11T08:19:12Z</dcterms:modified>
</cp:coreProperties>
</file>