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8" r:id="rId3"/>
    <p:sldId id="278" r:id="rId4"/>
    <p:sldId id="257" r:id="rId5"/>
    <p:sldId id="261" r:id="rId6"/>
    <p:sldId id="265" r:id="rId7"/>
    <p:sldId id="263" r:id="rId8"/>
    <p:sldId id="262" r:id="rId9"/>
    <p:sldId id="270" r:id="rId10"/>
    <p:sldId id="269" r:id="rId11"/>
    <p:sldId id="268" r:id="rId12"/>
    <p:sldId id="266" r:id="rId13"/>
    <p:sldId id="303" r:id="rId14"/>
    <p:sldId id="304" r:id="rId15"/>
    <p:sldId id="260" r:id="rId16"/>
    <p:sldId id="293" r:id="rId17"/>
    <p:sldId id="294" r:id="rId18"/>
    <p:sldId id="295" r:id="rId19"/>
    <p:sldId id="296" r:id="rId20"/>
    <p:sldId id="297" r:id="rId21"/>
    <p:sldId id="259" r:id="rId22"/>
    <p:sldId id="277" r:id="rId23"/>
    <p:sldId id="276" r:id="rId24"/>
    <p:sldId id="275" r:id="rId25"/>
    <p:sldId id="274" r:id="rId26"/>
    <p:sldId id="271" r:id="rId27"/>
    <p:sldId id="273" r:id="rId28"/>
    <p:sldId id="272" r:id="rId29"/>
    <p:sldId id="284" r:id="rId30"/>
    <p:sldId id="283" r:id="rId31"/>
    <p:sldId id="282" r:id="rId32"/>
    <p:sldId id="279" r:id="rId33"/>
    <p:sldId id="287" r:id="rId34"/>
    <p:sldId id="281" r:id="rId35"/>
    <p:sldId id="280" r:id="rId36"/>
    <p:sldId id="285" r:id="rId37"/>
    <p:sldId id="286" r:id="rId38"/>
    <p:sldId id="288" r:id="rId39"/>
    <p:sldId id="289" r:id="rId40"/>
    <p:sldId id="290" r:id="rId41"/>
    <p:sldId id="299" r:id="rId42"/>
    <p:sldId id="300" r:id="rId43"/>
    <p:sldId id="291" r:id="rId44"/>
    <p:sldId id="292" r:id="rId45"/>
    <p:sldId id="301" r:id="rId46"/>
    <p:sldId id="302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F299B-A97C-4E88-8C3C-DC1E801F3578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9E80D40-CDBF-4024-803F-BA5E30DEC8DF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3. ve 4. Sınıflar</a:t>
          </a:r>
          <a:endParaRPr lang="tr-TR" b="1" dirty="0">
            <a:solidFill>
              <a:srgbClr val="FF0000"/>
            </a:solidFill>
          </a:endParaRPr>
        </a:p>
      </dgm:t>
    </dgm:pt>
    <dgm:pt modelId="{10A4BE21-97D9-4253-8E65-F91FEDF7EE0B}" type="parTrans" cxnId="{42F25610-E82B-4975-96DF-4195C579FBCD}">
      <dgm:prSet/>
      <dgm:spPr/>
      <dgm:t>
        <a:bodyPr/>
        <a:lstStyle/>
        <a:p>
          <a:endParaRPr lang="tr-TR"/>
        </a:p>
      </dgm:t>
    </dgm:pt>
    <dgm:pt modelId="{6F3B420C-110A-4F1A-BE53-A53D3ACE9E49}" type="sibTrans" cxnId="{42F25610-E82B-4975-96DF-4195C579FBCD}">
      <dgm:prSet/>
      <dgm:spPr/>
      <dgm:t>
        <a:bodyPr/>
        <a:lstStyle/>
        <a:p>
          <a:endParaRPr lang="tr-TR"/>
        </a:p>
      </dgm:t>
    </dgm:pt>
    <dgm:pt modelId="{2CE34DF8-E502-4A25-B021-A46902454CEA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1. ve 2. Sınıflar</a:t>
          </a:r>
          <a:endParaRPr lang="tr-TR" b="1" dirty="0">
            <a:solidFill>
              <a:srgbClr val="FF0000"/>
            </a:solidFill>
          </a:endParaRPr>
        </a:p>
      </dgm:t>
    </dgm:pt>
    <dgm:pt modelId="{2B876CF4-270A-4E09-85DA-9BA4797BE092}" type="parTrans" cxnId="{9B5712E8-F108-46C2-AB71-0990B9AF4EEC}">
      <dgm:prSet/>
      <dgm:spPr/>
      <dgm:t>
        <a:bodyPr/>
        <a:lstStyle/>
        <a:p>
          <a:endParaRPr lang="tr-TR"/>
        </a:p>
      </dgm:t>
    </dgm:pt>
    <dgm:pt modelId="{C47BF976-C35B-4E06-A388-C81A7BC0B769}" type="sibTrans" cxnId="{9B5712E8-F108-46C2-AB71-0990B9AF4EEC}">
      <dgm:prSet/>
      <dgm:spPr/>
      <dgm:t>
        <a:bodyPr/>
        <a:lstStyle/>
        <a:p>
          <a:endParaRPr lang="tr-TR"/>
        </a:p>
      </dgm:t>
    </dgm:pt>
    <dgm:pt modelId="{6D8C37A0-4678-4F2C-AC29-EE9C6631950C}" type="pres">
      <dgm:prSet presAssocID="{0D8F299B-A97C-4E88-8C3C-DC1E801F357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F155FF-2CAD-4C1F-9E3E-5EFA340BC04D}" type="pres">
      <dgm:prSet presAssocID="{0D8F299B-A97C-4E88-8C3C-DC1E801F3578}" presName="divider" presStyleLbl="fgShp" presStyleIdx="0" presStyleCnt="1"/>
      <dgm:spPr/>
    </dgm:pt>
    <dgm:pt modelId="{0627D004-23B2-4EEF-860F-13FEDB4FC63C}" type="pres">
      <dgm:prSet presAssocID="{09E80D40-CDBF-4024-803F-BA5E30DEC8DF}" presName="downArrow" presStyleLbl="node1" presStyleIdx="0" presStyleCnt="2"/>
      <dgm:spPr/>
    </dgm:pt>
    <dgm:pt modelId="{B3F107D3-303F-4D8A-AE07-ADCB99849317}" type="pres">
      <dgm:prSet presAssocID="{09E80D40-CDBF-4024-803F-BA5E30DEC8D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5F0104-ACA0-4AAF-9329-9B9ADC2EF0E2}" type="pres">
      <dgm:prSet presAssocID="{2CE34DF8-E502-4A25-B021-A46902454CEA}" presName="upArrow" presStyleLbl="node1" presStyleIdx="1" presStyleCnt="2"/>
      <dgm:spPr/>
    </dgm:pt>
    <dgm:pt modelId="{F7E16678-93E4-4217-A8DE-3371035E705F}" type="pres">
      <dgm:prSet presAssocID="{2CE34DF8-E502-4A25-B021-A46902454CE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2F25610-E82B-4975-96DF-4195C579FBCD}" srcId="{0D8F299B-A97C-4E88-8C3C-DC1E801F3578}" destId="{09E80D40-CDBF-4024-803F-BA5E30DEC8DF}" srcOrd="0" destOrd="0" parTransId="{10A4BE21-97D9-4253-8E65-F91FEDF7EE0B}" sibTransId="{6F3B420C-110A-4F1A-BE53-A53D3ACE9E49}"/>
    <dgm:cxn modelId="{B70E15BC-E589-4204-A7C7-A273793A5AA1}" type="presOf" srcId="{2CE34DF8-E502-4A25-B021-A46902454CEA}" destId="{F7E16678-93E4-4217-A8DE-3371035E705F}" srcOrd="0" destOrd="0" presId="urn:microsoft.com/office/officeart/2005/8/layout/arrow3"/>
    <dgm:cxn modelId="{9B5712E8-F108-46C2-AB71-0990B9AF4EEC}" srcId="{0D8F299B-A97C-4E88-8C3C-DC1E801F3578}" destId="{2CE34DF8-E502-4A25-B021-A46902454CEA}" srcOrd="1" destOrd="0" parTransId="{2B876CF4-270A-4E09-85DA-9BA4797BE092}" sibTransId="{C47BF976-C35B-4E06-A388-C81A7BC0B769}"/>
    <dgm:cxn modelId="{5414765B-ABFB-4311-88DC-DC9F2C5BEAD8}" type="presOf" srcId="{09E80D40-CDBF-4024-803F-BA5E30DEC8DF}" destId="{B3F107D3-303F-4D8A-AE07-ADCB99849317}" srcOrd="0" destOrd="0" presId="urn:microsoft.com/office/officeart/2005/8/layout/arrow3"/>
    <dgm:cxn modelId="{BACB684F-0729-4B28-B8F5-909BE0224ED7}" type="presOf" srcId="{0D8F299B-A97C-4E88-8C3C-DC1E801F3578}" destId="{6D8C37A0-4678-4F2C-AC29-EE9C6631950C}" srcOrd="0" destOrd="0" presId="urn:microsoft.com/office/officeart/2005/8/layout/arrow3"/>
    <dgm:cxn modelId="{C85D67A7-66B9-4446-93C2-28D64F4DCB08}" type="presParOf" srcId="{6D8C37A0-4678-4F2C-AC29-EE9C6631950C}" destId="{E8F155FF-2CAD-4C1F-9E3E-5EFA340BC04D}" srcOrd="0" destOrd="0" presId="urn:microsoft.com/office/officeart/2005/8/layout/arrow3"/>
    <dgm:cxn modelId="{831A514A-DCC1-4AC4-BD5D-432DD562D76F}" type="presParOf" srcId="{6D8C37A0-4678-4F2C-AC29-EE9C6631950C}" destId="{0627D004-23B2-4EEF-860F-13FEDB4FC63C}" srcOrd="1" destOrd="0" presId="urn:microsoft.com/office/officeart/2005/8/layout/arrow3"/>
    <dgm:cxn modelId="{0E35406F-E20F-420D-B985-6BF01E5CF274}" type="presParOf" srcId="{6D8C37A0-4678-4F2C-AC29-EE9C6631950C}" destId="{B3F107D3-303F-4D8A-AE07-ADCB99849317}" srcOrd="2" destOrd="0" presId="urn:microsoft.com/office/officeart/2005/8/layout/arrow3"/>
    <dgm:cxn modelId="{A6AEDBE2-2DA2-42E8-A8E5-C6AD5A0D34E4}" type="presParOf" srcId="{6D8C37A0-4678-4F2C-AC29-EE9C6631950C}" destId="{D75F0104-ACA0-4AAF-9329-9B9ADC2EF0E2}" srcOrd="3" destOrd="0" presId="urn:microsoft.com/office/officeart/2005/8/layout/arrow3"/>
    <dgm:cxn modelId="{99232C03-0B0B-4694-B378-F6C1785C7800}" type="presParOf" srcId="{6D8C37A0-4678-4F2C-AC29-EE9C6631950C}" destId="{F7E16678-93E4-4217-A8DE-3371035E70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70E43-3547-4443-BE64-AD3E6D959FC1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AB87CBA-2B37-4E73-80CD-D340F8037350}">
      <dgm:prSet phldrT="[Metin]"/>
      <dgm:spPr/>
      <dgm:t>
        <a:bodyPr/>
        <a:lstStyle/>
        <a:p>
          <a:r>
            <a:rPr lang="tr-TR" dirty="0" smtClean="0"/>
            <a:t>1.Aşama</a:t>
          </a:r>
          <a:endParaRPr lang="tr-TR" dirty="0"/>
        </a:p>
      </dgm:t>
    </dgm:pt>
    <dgm:pt modelId="{09C38C3F-258C-432D-9C09-0E07BA4A84A2}" type="parTrans" cxnId="{E0D572B5-797B-42FC-B8FB-B85B7CE066DA}">
      <dgm:prSet/>
      <dgm:spPr/>
      <dgm:t>
        <a:bodyPr/>
        <a:lstStyle/>
        <a:p>
          <a:endParaRPr lang="tr-TR"/>
        </a:p>
      </dgm:t>
    </dgm:pt>
    <dgm:pt modelId="{FC107DC9-EA5E-4525-A2D5-E951C9931A3E}" type="sibTrans" cxnId="{E0D572B5-797B-42FC-B8FB-B85B7CE066DA}">
      <dgm:prSet/>
      <dgm:spPr/>
      <dgm:t>
        <a:bodyPr/>
        <a:lstStyle/>
        <a:p>
          <a:endParaRPr lang="tr-TR"/>
        </a:p>
      </dgm:t>
    </dgm:pt>
    <dgm:pt modelId="{EAA9F4AB-031D-4BE3-8FE0-40EEFE6C444F}">
      <dgm:prSet phldrT="[Metin]"/>
      <dgm:spPr/>
      <dgm:t>
        <a:bodyPr/>
        <a:lstStyle/>
        <a:p>
          <a:r>
            <a:rPr lang="tr-TR" dirty="0" smtClean="0"/>
            <a:t>Öğrencinin Aday Gösterilmesi</a:t>
          </a:r>
          <a:endParaRPr lang="tr-TR" dirty="0"/>
        </a:p>
      </dgm:t>
    </dgm:pt>
    <dgm:pt modelId="{944FD4EF-A720-485F-B4DB-C93B704221F1}" type="parTrans" cxnId="{F85B1AA9-F675-42C4-A3FE-185681AB2C63}">
      <dgm:prSet/>
      <dgm:spPr/>
      <dgm:t>
        <a:bodyPr/>
        <a:lstStyle/>
        <a:p>
          <a:endParaRPr lang="tr-TR"/>
        </a:p>
      </dgm:t>
    </dgm:pt>
    <dgm:pt modelId="{39BE83B8-8399-41E8-8DA7-AC4B90152B21}" type="sibTrans" cxnId="{F85B1AA9-F675-42C4-A3FE-185681AB2C63}">
      <dgm:prSet/>
      <dgm:spPr/>
      <dgm:t>
        <a:bodyPr/>
        <a:lstStyle/>
        <a:p>
          <a:endParaRPr lang="tr-TR"/>
        </a:p>
      </dgm:t>
    </dgm:pt>
    <dgm:pt modelId="{55A57591-97E0-4B3E-A453-79CF9C058BFC}">
      <dgm:prSet phldrT="[Metin]"/>
      <dgm:spPr/>
      <dgm:t>
        <a:bodyPr/>
        <a:lstStyle/>
        <a:p>
          <a:r>
            <a:rPr lang="tr-TR" dirty="0" smtClean="0"/>
            <a:t>2.Aşama</a:t>
          </a:r>
          <a:endParaRPr lang="tr-TR" dirty="0"/>
        </a:p>
      </dgm:t>
    </dgm:pt>
    <dgm:pt modelId="{7893BE59-8886-42C9-A4DA-6F9A5E960B75}" type="parTrans" cxnId="{EF1DB7B3-EB37-438A-BED5-023A7E453641}">
      <dgm:prSet/>
      <dgm:spPr/>
      <dgm:t>
        <a:bodyPr/>
        <a:lstStyle/>
        <a:p>
          <a:endParaRPr lang="tr-TR"/>
        </a:p>
      </dgm:t>
    </dgm:pt>
    <dgm:pt modelId="{E5192D6D-ED55-4301-A25A-7BAB9862CEF5}" type="sibTrans" cxnId="{EF1DB7B3-EB37-438A-BED5-023A7E453641}">
      <dgm:prSet/>
      <dgm:spPr/>
      <dgm:t>
        <a:bodyPr/>
        <a:lstStyle/>
        <a:p>
          <a:endParaRPr lang="tr-TR"/>
        </a:p>
      </dgm:t>
    </dgm:pt>
    <dgm:pt modelId="{AC1677C7-C53F-4D27-8563-389C16385B08}">
      <dgm:prSet phldrT="[Metin]"/>
      <dgm:spPr/>
      <dgm:t>
        <a:bodyPr/>
        <a:lstStyle/>
        <a:p>
          <a:r>
            <a:rPr lang="tr-TR" dirty="0" smtClean="0"/>
            <a:t>Öğrencinin Grup Tarama Testine Girmesi</a:t>
          </a:r>
          <a:endParaRPr lang="tr-TR" dirty="0"/>
        </a:p>
      </dgm:t>
    </dgm:pt>
    <dgm:pt modelId="{306DFD63-510D-43CE-B7F8-1E64F9F56A6A}" type="parTrans" cxnId="{B78E7DA6-29B6-47C1-BF68-677B05BED32B}">
      <dgm:prSet/>
      <dgm:spPr/>
      <dgm:t>
        <a:bodyPr/>
        <a:lstStyle/>
        <a:p>
          <a:endParaRPr lang="tr-TR"/>
        </a:p>
      </dgm:t>
    </dgm:pt>
    <dgm:pt modelId="{F80C6134-0336-4F10-B51D-1DF2AC24737A}" type="sibTrans" cxnId="{B78E7DA6-29B6-47C1-BF68-677B05BED32B}">
      <dgm:prSet/>
      <dgm:spPr/>
      <dgm:t>
        <a:bodyPr/>
        <a:lstStyle/>
        <a:p>
          <a:endParaRPr lang="tr-TR"/>
        </a:p>
      </dgm:t>
    </dgm:pt>
    <dgm:pt modelId="{FE2D22A9-54A4-47D1-8793-7ADA0337EC9E}">
      <dgm:prSet phldrT="[Metin]"/>
      <dgm:spPr/>
      <dgm:t>
        <a:bodyPr/>
        <a:lstStyle/>
        <a:p>
          <a:r>
            <a:rPr lang="tr-TR" dirty="0" smtClean="0"/>
            <a:t>3.Aşama</a:t>
          </a:r>
          <a:endParaRPr lang="tr-TR" dirty="0"/>
        </a:p>
      </dgm:t>
    </dgm:pt>
    <dgm:pt modelId="{6E0D8917-C8FC-4D8E-9C35-F736E6028A96}" type="parTrans" cxnId="{47213730-AAAB-4E1E-B779-698A0634A22E}">
      <dgm:prSet/>
      <dgm:spPr/>
      <dgm:t>
        <a:bodyPr/>
        <a:lstStyle/>
        <a:p>
          <a:endParaRPr lang="tr-TR"/>
        </a:p>
      </dgm:t>
    </dgm:pt>
    <dgm:pt modelId="{2FF59232-D080-4E84-8B68-573445E0912A}" type="sibTrans" cxnId="{47213730-AAAB-4E1E-B779-698A0634A22E}">
      <dgm:prSet/>
      <dgm:spPr/>
      <dgm:t>
        <a:bodyPr/>
        <a:lstStyle/>
        <a:p>
          <a:endParaRPr lang="tr-TR"/>
        </a:p>
      </dgm:t>
    </dgm:pt>
    <dgm:pt modelId="{E48B0A7A-0067-456C-B974-AC16C4A543E2}">
      <dgm:prSet phldrT="[Metin]"/>
      <dgm:spPr/>
      <dgm:t>
        <a:bodyPr/>
        <a:lstStyle/>
        <a:p>
          <a:r>
            <a:rPr lang="tr-TR" dirty="0" smtClean="0"/>
            <a:t>Grup Tarama Testi Sonuçlarına Göre Öğrencinin Bireysel Değerlendirmeye Alınması </a:t>
          </a:r>
          <a:endParaRPr lang="tr-TR" dirty="0"/>
        </a:p>
      </dgm:t>
    </dgm:pt>
    <dgm:pt modelId="{13E4CBB8-17BB-4526-9132-DC7DA6671FD8}" type="parTrans" cxnId="{30EEF488-4EA3-43F3-B142-1ABD28511E46}">
      <dgm:prSet/>
      <dgm:spPr/>
      <dgm:t>
        <a:bodyPr/>
        <a:lstStyle/>
        <a:p>
          <a:endParaRPr lang="tr-TR"/>
        </a:p>
      </dgm:t>
    </dgm:pt>
    <dgm:pt modelId="{3F34CE84-6070-4DEC-A46D-C28B7975E20F}" type="sibTrans" cxnId="{30EEF488-4EA3-43F3-B142-1ABD28511E46}">
      <dgm:prSet/>
      <dgm:spPr/>
      <dgm:t>
        <a:bodyPr/>
        <a:lstStyle/>
        <a:p>
          <a:endParaRPr lang="tr-TR"/>
        </a:p>
      </dgm:t>
    </dgm:pt>
    <dgm:pt modelId="{DBB8C0E9-AE7F-43FF-B213-AE66FF6AA68D}" type="pres">
      <dgm:prSet presAssocID="{21270E43-3547-4443-BE64-AD3E6D959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BC9375-A5F0-498C-9129-E84FA15057B2}" type="pres">
      <dgm:prSet presAssocID="{3AB87CBA-2B37-4E73-80CD-D340F8037350}" presName="composite" presStyleCnt="0"/>
      <dgm:spPr/>
    </dgm:pt>
    <dgm:pt modelId="{ADDCB271-C0FF-4D73-B3DC-7767E4B598F5}" type="pres">
      <dgm:prSet presAssocID="{3AB87CBA-2B37-4E73-80CD-D340F80373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8D7B68-766A-490F-AF84-BD2CBF5642D9}" type="pres">
      <dgm:prSet presAssocID="{3AB87CBA-2B37-4E73-80CD-D340F803735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D15B46-025F-48FF-BDCB-42D0A1420CD2}" type="pres">
      <dgm:prSet presAssocID="{FC107DC9-EA5E-4525-A2D5-E951C9931A3E}" presName="sp" presStyleCnt="0"/>
      <dgm:spPr/>
    </dgm:pt>
    <dgm:pt modelId="{972067F2-6957-40BD-9331-7A6C5F6F19E7}" type="pres">
      <dgm:prSet presAssocID="{55A57591-97E0-4B3E-A453-79CF9C058BFC}" presName="composite" presStyleCnt="0"/>
      <dgm:spPr/>
    </dgm:pt>
    <dgm:pt modelId="{95FB5B67-4DC6-48E8-A8FC-7A05E65879C9}" type="pres">
      <dgm:prSet presAssocID="{55A57591-97E0-4B3E-A453-79CF9C058B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473600-A4F5-4C03-B98B-29161D8A1D81}" type="pres">
      <dgm:prSet presAssocID="{55A57591-97E0-4B3E-A453-79CF9C058BF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2FB561-AB6E-448C-80A6-F4C2A4C4CD1C}" type="pres">
      <dgm:prSet presAssocID="{E5192D6D-ED55-4301-A25A-7BAB9862CEF5}" presName="sp" presStyleCnt="0"/>
      <dgm:spPr/>
    </dgm:pt>
    <dgm:pt modelId="{0F1E3F95-1B52-4DFE-A115-248ED5CD37A5}" type="pres">
      <dgm:prSet presAssocID="{FE2D22A9-54A4-47D1-8793-7ADA0337EC9E}" presName="composite" presStyleCnt="0"/>
      <dgm:spPr/>
    </dgm:pt>
    <dgm:pt modelId="{0D6609EC-6EE4-419F-B142-C5BC8FAD0F5E}" type="pres">
      <dgm:prSet presAssocID="{FE2D22A9-54A4-47D1-8793-7ADA0337EC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547464-75BB-48DA-A397-C7F03D184739}" type="pres">
      <dgm:prSet presAssocID="{FE2D22A9-54A4-47D1-8793-7ADA0337EC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D572B5-797B-42FC-B8FB-B85B7CE066DA}" srcId="{21270E43-3547-4443-BE64-AD3E6D959FC1}" destId="{3AB87CBA-2B37-4E73-80CD-D340F8037350}" srcOrd="0" destOrd="0" parTransId="{09C38C3F-258C-432D-9C09-0E07BA4A84A2}" sibTransId="{FC107DC9-EA5E-4525-A2D5-E951C9931A3E}"/>
    <dgm:cxn modelId="{57E6FAA9-DBE0-4481-A80B-7EAE95520367}" type="presOf" srcId="{EAA9F4AB-031D-4BE3-8FE0-40EEFE6C444F}" destId="{428D7B68-766A-490F-AF84-BD2CBF5642D9}" srcOrd="0" destOrd="0" presId="urn:microsoft.com/office/officeart/2005/8/layout/chevron2"/>
    <dgm:cxn modelId="{59F4B46B-80E3-438F-9B15-A047964F3909}" type="presOf" srcId="{55A57591-97E0-4B3E-A453-79CF9C058BFC}" destId="{95FB5B67-4DC6-48E8-A8FC-7A05E65879C9}" srcOrd="0" destOrd="0" presId="urn:microsoft.com/office/officeart/2005/8/layout/chevron2"/>
    <dgm:cxn modelId="{C1988EDC-6171-42ED-AC8C-B40BB7CB3488}" type="presOf" srcId="{AC1677C7-C53F-4D27-8563-389C16385B08}" destId="{5E473600-A4F5-4C03-B98B-29161D8A1D81}" srcOrd="0" destOrd="0" presId="urn:microsoft.com/office/officeart/2005/8/layout/chevron2"/>
    <dgm:cxn modelId="{44D0068D-3263-4B8C-86E5-268B17575B8A}" type="presOf" srcId="{E48B0A7A-0067-456C-B974-AC16C4A543E2}" destId="{9C547464-75BB-48DA-A397-C7F03D184739}" srcOrd="0" destOrd="0" presId="urn:microsoft.com/office/officeart/2005/8/layout/chevron2"/>
    <dgm:cxn modelId="{30EEF488-4EA3-43F3-B142-1ABD28511E46}" srcId="{FE2D22A9-54A4-47D1-8793-7ADA0337EC9E}" destId="{E48B0A7A-0067-456C-B974-AC16C4A543E2}" srcOrd="0" destOrd="0" parTransId="{13E4CBB8-17BB-4526-9132-DC7DA6671FD8}" sibTransId="{3F34CE84-6070-4DEC-A46D-C28B7975E20F}"/>
    <dgm:cxn modelId="{F5024C32-F869-4769-8A6C-A672A57470EF}" type="presOf" srcId="{FE2D22A9-54A4-47D1-8793-7ADA0337EC9E}" destId="{0D6609EC-6EE4-419F-B142-C5BC8FAD0F5E}" srcOrd="0" destOrd="0" presId="urn:microsoft.com/office/officeart/2005/8/layout/chevron2"/>
    <dgm:cxn modelId="{F85B1AA9-F675-42C4-A3FE-185681AB2C63}" srcId="{3AB87CBA-2B37-4E73-80CD-D340F8037350}" destId="{EAA9F4AB-031D-4BE3-8FE0-40EEFE6C444F}" srcOrd="0" destOrd="0" parTransId="{944FD4EF-A720-485F-B4DB-C93B704221F1}" sibTransId="{39BE83B8-8399-41E8-8DA7-AC4B90152B21}"/>
    <dgm:cxn modelId="{47213730-AAAB-4E1E-B779-698A0634A22E}" srcId="{21270E43-3547-4443-BE64-AD3E6D959FC1}" destId="{FE2D22A9-54A4-47D1-8793-7ADA0337EC9E}" srcOrd="2" destOrd="0" parTransId="{6E0D8917-C8FC-4D8E-9C35-F736E6028A96}" sibTransId="{2FF59232-D080-4E84-8B68-573445E0912A}"/>
    <dgm:cxn modelId="{EF1DB7B3-EB37-438A-BED5-023A7E453641}" srcId="{21270E43-3547-4443-BE64-AD3E6D959FC1}" destId="{55A57591-97E0-4B3E-A453-79CF9C058BFC}" srcOrd="1" destOrd="0" parTransId="{7893BE59-8886-42C9-A4DA-6F9A5E960B75}" sibTransId="{E5192D6D-ED55-4301-A25A-7BAB9862CEF5}"/>
    <dgm:cxn modelId="{B6D3A14F-AEB6-4E8A-9CAC-AB01EC6C4892}" type="presOf" srcId="{3AB87CBA-2B37-4E73-80CD-D340F8037350}" destId="{ADDCB271-C0FF-4D73-B3DC-7767E4B598F5}" srcOrd="0" destOrd="0" presId="urn:microsoft.com/office/officeart/2005/8/layout/chevron2"/>
    <dgm:cxn modelId="{FDF38BC6-6C49-4D5E-B013-3079362CB2F0}" type="presOf" srcId="{21270E43-3547-4443-BE64-AD3E6D959FC1}" destId="{DBB8C0E9-AE7F-43FF-B213-AE66FF6AA68D}" srcOrd="0" destOrd="0" presId="urn:microsoft.com/office/officeart/2005/8/layout/chevron2"/>
    <dgm:cxn modelId="{B78E7DA6-29B6-47C1-BF68-677B05BED32B}" srcId="{55A57591-97E0-4B3E-A453-79CF9C058BFC}" destId="{AC1677C7-C53F-4D27-8563-389C16385B08}" srcOrd="0" destOrd="0" parTransId="{306DFD63-510D-43CE-B7F8-1E64F9F56A6A}" sibTransId="{F80C6134-0336-4F10-B51D-1DF2AC24737A}"/>
    <dgm:cxn modelId="{EA95F59B-EA82-4FF3-944F-8A99FCA67E88}" type="presParOf" srcId="{DBB8C0E9-AE7F-43FF-B213-AE66FF6AA68D}" destId="{3DBC9375-A5F0-498C-9129-E84FA15057B2}" srcOrd="0" destOrd="0" presId="urn:microsoft.com/office/officeart/2005/8/layout/chevron2"/>
    <dgm:cxn modelId="{4A04F4EC-9A8C-4859-928A-14F4EA9E4718}" type="presParOf" srcId="{3DBC9375-A5F0-498C-9129-E84FA15057B2}" destId="{ADDCB271-C0FF-4D73-B3DC-7767E4B598F5}" srcOrd="0" destOrd="0" presId="urn:microsoft.com/office/officeart/2005/8/layout/chevron2"/>
    <dgm:cxn modelId="{E225906F-9652-41B2-A16F-E6529D620BDD}" type="presParOf" srcId="{3DBC9375-A5F0-498C-9129-E84FA15057B2}" destId="{428D7B68-766A-490F-AF84-BD2CBF5642D9}" srcOrd="1" destOrd="0" presId="urn:microsoft.com/office/officeart/2005/8/layout/chevron2"/>
    <dgm:cxn modelId="{92008B53-5131-4967-817A-49650C38D2D2}" type="presParOf" srcId="{DBB8C0E9-AE7F-43FF-B213-AE66FF6AA68D}" destId="{6DD15B46-025F-48FF-BDCB-42D0A1420CD2}" srcOrd="1" destOrd="0" presId="urn:microsoft.com/office/officeart/2005/8/layout/chevron2"/>
    <dgm:cxn modelId="{4776FAA3-E2F7-4C92-BC1B-C2138266EE56}" type="presParOf" srcId="{DBB8C0E9-AE7F-43FF-B213-AE66FF6AA68D}" destId="{972067F2-6957-40BD-9331-7A6C5F6F19E7}" srcOrd="2" destOrd="0" presId="urn:microsoft.com/office/officeart/2005/8/layout/chevron2"/>
    <dgm:cxn modelId="{6CEC9A7E-282D-4F9D-A874-77D2D5211097}" type="presParOf" srcId="{972067F2-6957-40BD-9331-7A6C5F6F19E7}" destId="{95FB5B67-4DC6-48E8-A8FC-7A05E65879C9}" srcOrd="0" destOrd="0" presId="urn:microsoft.com/office/officeart/2005/8/layout/chevron2"/>
    <dgm:cxn modelId="{229CF4CF-1285-483C-A893-822BFB5EEAE0}" type="presParOf" srcId="{972067F2-6957-40BD-9331-7A6C5F6F19E7}" destId="{5E473600-A4F5-4C03-B98B-29161D8A1D81}" srcOrd="1" destOrd="0" presId="urn:microsoft.com/office/officeart/2005/8/layout/chevron2"/>
    <dgm:cxn modelId="{56D297F0-BF06-40A2-B73D-13D15B9981FD}" type="presParOf" srcId="{DBB8C0E9-AE7F-43FF-B213-AE66FF6AA68D}" destId="{032FB561-AB6E-448C-80A6-F4C2A4C4CD1C}" srcOrd="3" destOrd="0" presId="urn:microsoft.com/office/officeart/2005/8/layout/chevron2"/>
    <dgm:cxn modelId="{AFB7731B-B563-48C8-A6F7-BEF9541D4BE7}" type="presParOf" srcId="{DBB8C0E9-AE7F-43FF-B213-AE66FF6AA68D}" destId="{0F1E3F95-1B52-4DFE-A115-248ED5CD37A5}" srcOrd="4" destOrd="0" presId="urn:microsoft.com/office/officeart/2005/8/layout/chevron2"/>
    <dgm:cxn modelId="{1596887B-D9B5-4A61-A90D-005A9C753A09}" type="presParOf" srcId="{0F1E3F95-1B52-4DFE-A115-248ED5CD37A5}" destId="{0D6609EC-6EE4-419F-B142-C5BC8FAD0F5E}" srcOrd="0" destOrd="0" presId="urn:microsoft.com/office/officeart/2005/8/layout/chevron2"/>
    <dgm:cxn modelId="{70010108-CDBA-4CAC-81E7-E45F15B7F290}" type="presParOf" srcId="{0F1E3F95-1B52-4DFE-A115-248ED5CD37A5}" destId="{9C547464-75BB-48DA-A397-C7F03D1847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F155FF-2CAD-4C1F-9E3E-5EFA340BC04D}">
      <dsp:nvSpPr>
        <dsp:cNvPr id="0" name=""/>
        <dsp:cNvSpPr/>
      </dsp:nvSpPr>
      <dsp:spPr>
        <a:xfrm rot="21300000">
          <a:off x="564686" y="1007149"/>
          <a:ext cx="5783394" cy="505981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7D004-23B2-4EEF-860F-13FEDB4FC63C}">
      <dsp:nvSpPr>
        <dsp:cNvPr id="0" name=""/>
        <dsp:cNvSpPr/>
      </dsp:nvSpPr>
      <dsp:spPr>
        <a:xfrm>
          <a:off x="829532" y="126014"/>
          <a:ext cx="2073830" cy="100811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107D3-303F-4D8A-AE07-ADCB99849317}">
      <dsp:nvSpPr>
        <dsp:cNvPr id="0" name=""/>
        <dsp:cNvSpPr/>
      </dsp:nvSpPr>
      <dsp:spPr>
        <a:xfrm>
          <a:off x="3663767" y="0"/>
          <a:ext cx="2212085" cy="105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rgbClr val="FF0000"/>
              </a:solidFill>
            </a:rPr>
            <a:t>3. ve 4. Sınıflar</a:t>
          </a:r>
          <a:endParaRPr lang="tr-TR" sz="2500" b="1" kern="1200" dirty="0">
            <a:solidFill>
              <a:srgbClr val="FF0000"/>
            </a:solidFill>
          </a:endParaRPr>
        </a:p>
      </dsp:txBody>
      <dsp:txXfrm>
        <a:off x="3663767" y="0"/>
        <a:ext cx="2212085" cy="1058517"/>
      </dsp:txXfrm>
    </dsp:sp>
    <dsp:sp modelId="{D75F0104-ACA0-4AAF-9329-9B9ADC2EF0E2}">
      <dsp:nvSpPr>
        <dsp:cNvPr id="0" name=""/>
        <dsp:cNvSpPr/>
      </dsp:nvSpPr>
      <dsp:spPr>
        <a:xfrm>
          <a:off x="4009405" y="1386154"/>
          <a:ext cx="2073830" cy="1008112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16678-93E4-4217-A8DE-3371035E705F}">
      <dsp:nvSpPr>
        <dsp:cNvPr id="0" name=""/>
        <dsp:cNvSpPr/>
      </dsp:nvSpPr>
      <dsp:spPr>
        <a:xfrm>
          <a:off x="1036915" y="1461762"/>
          <a:ext cx="2212085" cy="105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rgbClr val="FF0000"/>
              </a:solidFill>
            </a:rPr>
            <a:t>1. ve 2. Sınıflar</a:t>
          </a:r>
          <a:endParaRPr lang="tr-TR" sz="2500" b="1" kern="1200" dirty="0">
            <a:solidFill>
              <a:srgbClr val="FF0000"/>
            </a:solidFill>
          </a:endParaRPr>
        </a:p>
      </dsp:txBody>
      <dsp:txXfrm>
        <a:off x="1036915" y="1461762"/>
        <a:ext cx="2212085" cy="10585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DCB271-C0FF-4D73-B3DC-7767E4B598F5}">
      <dsp:nvSpPr>
        <dsp:cNvPr id="0" name=""/>
        <dsp:cNvSpPr/>
      </dsp:nvSpPr>
      <dsp:spPr>
        <a:xfrm rot="5400000">
          <a:off x="-289148" y="289167"/>
          <a:ext cx="1927655" cy="13493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1.Aşama</a:t>
          </a:r>
          <a:endParaRPr lang="tr-TR" sz="2900" kern="1200" dirty="0"/>
        </a:p>
      </dsp:txBody>
      <dsp:txXfrm rot="5400000">
        <a:off x="-289148" y="289167"/>
        <a:ext cx="1927655" cy="1349358"/>
      </dsp:txXfrm>
    </dsp:sp>
    <dsp:sp modelId="{428D7B68-766A-490F-AF84-BD2CBF5642D9}">
      <dsp:nvSpPr>
        <dsp:cNvPr id="0" name=""/>
        <dsp:cNvSpPr/>
      </dsp:nvSpPr>
      <dsp:spPr>
        <a:xfrm rot="5400000">
          <a:off x="3648591" y="-2299213"/>
          <a:ext cx="1252976" cy="5851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Öğrencinin Aday Gösterilmesi</a:t>
          </a:r>
          <a:endParaRPr lang="tr-TR" sz="2600" kern="1200" dirty="0"/>
        </a:p>
      </dsp:txBody>
      <dsp:txXfrm rot="5400000">
        <a:off x="3648591" y="-2299213"/>
        <a:ext cx="1252976" cy="5851441"/>
      </dsp:txXfrm>
    </dsp:sp>
    <dsp:sp modelId="{95FB5B67-4DC6-48E8-A8FC-7A05E65879C9}">
      <dsp:nvSpPr>
        <dsp:cNvPr id="0" name=""/>
        <dsp:cNvSpPr/>
      </dsp:nvSpPr>
      <dsp:spPr>
        <a:xfrm rot="5400000">
          <a:off x="-289148" y="2025620"/>
          <a:ext cx="1927655" cy="134935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2.Aşama</a:t>
          </a:r>
          <a:endParaRPr lang="tr-TR" sz="2900" kern="1200" dirty="0"/>
        </a:p>
      </dsp:txBody>
      <dsp:txXfrm rot="5400000">
        <a:off x="-289148" y="2025620"/>
        <a:ext cx="1927655" cy="1349358"/>
      </dsp:txXfrm>
    </dsp:sp>
    <dsp:sp modelId="{5E473600-A4F5-4C03-B98B-29161D8A1D81}">
      <dsp:nvSpPr>
        <dsp:cNvPr id="0" name=""/>
        <dsp:cNvSpPr/>
      </dsp:nvSpPr>
      <dsp:spPr>
        <a:xfrm rot="5400000">
          <a:off x="3648591" y="-562760"/>
          <a:ext cx="1252976" cy="5851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Öğrencinin Grup Tarama Testine Girmesi</a:t>
          </a:r>
          <a:endParaRPr lang="tr-TR" sz="2600" kern="1200" dirty="0"/>
        </a:p>
      </dsp:txBody>
      <dsp:txXfrm rot="5400000">
        <a:off x="3648591" y="-562760"/>
        <a:ext cx="1252976" cy="5851441"/>
      </dsp:txXfrm>
    </dsp:sp>
    <dsp:sp modelId="{0D6609EC-6EE4-419F-B142-C5BC8FAD0F5E}">
      <dsp:nvSpPr>
        <dsp:cNvPr id="0" name=""/>
        <dsp:cNvSpPr/>
      </dsp:nvSpPr>
      <dsp:spPr>
        <a:xfrm rot="5400000">
          <a:off x="-289148" y="3762073"/>
          <a:ext cx="1927655" cy="134935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3.Aşama</a:t>
          </a:r>
          <a:endParaRPr lang="tr-TR" sz="2900" kern="1200" dirty="0"/>
        </a:p>
      </dsp:txBody>
      <dsp:txXfrm rot="5400000">
        <a:off x="-289148" y="3762073"/>
        <a:ext cx="1927655" cy="1349358"/>
      </dsp:txXfrm>
    </dsp:sp>
    <dsp:sp modelId="{9C547464-75BB-48DA-A397-C7F03D184739}">
      <dsp:nvSpPr>
        <dsp:cNvPr id="0" name=""/>
        <dsp:cNvSpPr/>
      </dsp:nvSpPr>
      <dsp:spPr>
        <a:xfrm rot="5400000">
          <a:off x="3648591" y="1173693"/>
          <a:ext cx="1252976" cy="5851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Grup Tarama Testi Sonuçlarına Göre Öğrencinin Bireysel Değerlendirmeye Alınması </a:t>
          </a:r>
          <a:endParaRPr lang="tr-TR" sz="2600" kern="1200" dirty="0"/>
        </a:p>
      </dsp:txBody>
      <dsp:txXfrm rot="5400000">
        <a:off x="3648591" y="1173693"/>
        <a:ext cx="1252976" cy="5851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3433936"/>
          </a:xfrm>
        </p:spPr>
        <p:txBody>
          <a:bodyPr>
            <a:noAutofit/>
          </a:bodyPr>
          <a:lstStyle/>
          <a:p>
            <a:r>
              <a:rPr lang="tr-TR" sz="4200" b="1" dirty="0" smtClean="0">
                <a:solidFill>
                  <a:srgbClr val="FF0000"/>
                </a:solidFill>
                <a:latin typeface="Algerian" pitchFamily="82" charset="0"/>
              </a:rPr>
              <a:t>2015-2016</a:t>
            </a:r>
          </a:p>
          <a:p>
            <a:r>
              <a:rPr lang="tr-TR" sz="4200" b="1" dirty="0" smtClean="0">
                <a:solidFill>
                  <a:srgbClr val="FF0000"/>
                </a:solidFill>
                <a:latin typeface="Algerian" pitchFamily="82" charset="0"/>
              </a:rPr>
              <a:t>EĞİTİM ÖĞRETİM YILI</a:t>
            </a:r>
          </a:p>
          <a:p>
            <a:r>
              <a:rPr lang="tr-TR" sz="4200" b="1" dirty="0" smtClean="0">
                <a:solidFill>
                  <a:srgbClr val="FF0000"/>
                </a:solidFill>
                <a:latin typeface="Algerian" pitchFamily="82" charset="0"/>
              </a:rPr>
              <a:t>ÖĞRENCİ TANILAMA TOPLANTISI</a:t>
            </a:r>
            <a:endParaRPr lang="tr-TR" sz="42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Sınıf Öğretmenleri Tarafından Belirtilen Banka Hesaplarına Ücretlerini Yatıran Öğrencilerin Aday</a:t>
            </a:r>
          </a:p>
          <a:p>
            <a:pPr algn="ctr">
              <a:buNone/>
            </a:pPr>
            <a:r>
              <a:rPr lang="tr-TR" dirty="0" smtClean="0"/>
              <a:t>Gözlem Formları</a:t>
            </a:r>
            <a:r>
              <a:rPr lang="tr-TR" b="1" dirty="0" smtClean="0">
                <a:solidFill>
                  <a:srgbClr val="0070C0"/>
                </a:solidFill>
              </a:rPr>
              <a:t>(Resim, Müzik, Genel Yetenek)</a:t>
            </a:r>
            <a:endParaRPr lang="tr-TR" dirty="0" smtClean="0"/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09 Kasım - 27 Kasım 2015</a:t>
            </a:r>
            <a:r>
              <a:rPr lang="tr-TR" sz="4200" b="1" dirty="0" smtClean="0"/>
              <a:t> </a:t>
            </a:r>
          </a:p>
          <a:p>
            <a:pPr algn="ctr">
              <a:buNone/>
            </a:pPr>
            <a:r>
              <a:rPr lang="tr-TR" b="1" dirty="0" smtClean="0"/>
              <a:t>Tarihleri Arasında E-okul Sistemi Üzerinden Doldurulacaktır. </a:t>
            </a:r>
            <a:endParaRPr lang="tr-TR" dirty="0"/>
          </a:p>
        </p:txBody>
      </p:sp>
      <p:pic>
        <p:nvPicPr>
          <p:cNvPr id="4" name="3 Resim" descr="15102013123715862762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157192"/>
            <a:ext cx="2719979" cy="144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120420131108142869497_2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5301208"/>
            <a:ext cx="2538978" cy="1387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1340768"/>
            <a:ext cx="7355160" cy="3633267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 Bir Öğrenci En Fazla İki Yetenek Alanından Aday Gösterilebilecektir. 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			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Genel Zihinsel Yetenek- Resim</a:t>
            </a:r>
            <a:r>
              <a:rPr lang="tr-TR" dirty="0" smtClean="0"/>
              <a:t>, </a:t>
            </a:r>
          </a:p>
          <a:p>
            <a:pPr>
              <a:buNone/>
            </a:pPr>
            <a:r>
              <a:rPr lang="tr-TR" dirty="0" smtClean="0"/>
              <a:t>          	</a:t>
            </a:r>
            <a:r>
              <a:rPr lang="tr-TR" dirty="0" smtClean="0">
                <a:solidFill>
                  <a:srgbClr val="0070C0"/>
                </a:solidFill>
              </a:rPr>
              <a:t>Genel Yetenek-Müzik, </a:t>
            </a:r>
          </a:p>
          <a:p>
            <a:pPr>
              <a:buNone/>
            </a:pPr>
            <a:r>
              <a:rPr lang="tr-TR" dirty="0" smtClean="0"/>
              <a:t>		          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Resim-Müzik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894020110104125250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23812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o_ustun-ve-ozel-yetenekli-cocuklar-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501008"/>
            <a:ext cx="164782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836712"/>
            <a:ext cx="8517632" cy="4525963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    3. ve 4. Sınıfa Devam Edip Yetenek Alanlarına Göre Aday Gösterilen Ve E-okul Sistemi Üzerinden Gözlem Formu Doldurulan Öğrencilerden Merkezi Sınava Girecek Olanların Listesi </a:t>
            </a:r>
            <a:r>
              <a:rPr lang="tr-TR" sz="4200" b="1" dirty="0" smtClean="0">
                <a:solidFill>
                  <a:srgbClr val="FF0000"/>
                </a:solidFill>
              </a:rPr>
              <a:t>06 Ocak 2016 </a:t>
            </a:r>
            <a:r>
              <a:rPr lang="tr-TR" dirty="0" smtClean="0"/>
              <a:t>Tarihinde </a:t>
            </a:r>
            <a:r>
              <a:rPr lang="tr-TR" dirty="0" smtClean="0">
                <a:solidFill>
                  <a:srgbClr val="FF0000"/>
                </a:solidFill>
              </a:rPr>
              <a:t>http://www.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.gov.tr </a:t>
            </a:r>
            <a:r>
              <a:rPr lang="tr-TR" dirty="0" smtClean="0"/>
              <a:t>İnternet Adresinden Yayınlanacaktır.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900" b="1" dirty="0" smtClean="0">
                <a:solidFill>
                  <a:srgbClr val="FF0000"/>
                </a:solidFill>
              </a:rPr>
              <a:t>E-OKUL SİSTEMİNDE ÖĞRENCİNİN ADAY GÖSTERİLMESİ</a:t>
            </a:r>
            <a:endParaRPr lang="tr-TR" sz="4900" b="1" dirty="0">
              <a:solidFill>
                <a:srgbClr val="FF0000"/>
              </a:solidFill>
            </a:endParaRPr>
          </a:p>
        </p:txBody>
      </p:sp>
      <p:pic>
        <p:nvPicPr>
          <p:cNvPr id="4" name="3 Resim" descr="34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933056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851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3" cstate="print"/>
          <a:srcRect t="12332"/>
          <a:stretch>
            <a:fillRect/>
          </a:stretch>
        </p:blipFill>
        <p:spPr>
          <a:xfrm>
            <a:off x="683568" y="692696"/>
            <a:ext cx="8149370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7632848" cy="612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793639" cy="5688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7756758" cy="5328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7920880" cy="6030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80728"/>
            <a:ext cx="8280920" cy="387789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3500" dirty="0" smtClean="0"/>
              <a:t>    2015-2016 Eğitim Öğretim Yılında İlkokul</a:t>
            </a:r>
            <a:r>
              <a:rPr lang="tr-TR" sz="3500" b="1" dirty="0" smtClean="0"/>
              <a:t> </a:t>
            </a:r>
            <a:r>
              <a:rPr lang="tr-TR" sz="3500" b="1" dirty="0" smtClean="0">
                <a:solidFill>
                  <a:srgbClr val="FF0000"/>
                </a:solidFill>
              </a:rPr>
              <a:t>1. 2. 3. ve 4. </a:t>
            </a:r>
            <a:r>
              <a:rPr lang="tr-TR" sz="3500" dirty="0" smtClean="0"/>
              <a:t>Sınıfa Devam Edip </a:t>
            </a:r>
            <a:r>
              <a:rPr lang="tr-TR" sz="3500" b="1" dirty="0" smtClean="0">
                <a:solidFill>
                  <a:srgbClr val="FF0000"/>
                </a:solidFill>
              </a:rPr>
              <a:t>Resim, Müzik ve Genel Zihinsel Yetenek </a:t>
            </a:r>
            <a:r>
              <a:rPr lang="tr-TR" sz="3500" dirty="0" smtClean="0"/>
              <a:t>Alanlarında Tanılama Yapılacaktır.</a:t>
            </a:r>
            <a:endParaRPr lang="tr-TR" sz="3500" dirty="0">
              <a:solidFill>
                <a:srgbClr val="FF0000"/>
              </a:solidFill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1619672" y="3429000"/>
          <a:ext cx="69127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7704856" cy="58567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5500" b="1" dirty="0" smtClean="0">
                <a:solidFill>
                  <a:srgbClr val="FF0000"/>
                </a:solidFill>
              </a:rPr>
              <a:t>GRUP TARAMA TESTİNİN UYGULANMASI</a:t>
            </a:r>
            <a:endParaRPr lang="tr-TR" sz="5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764704"/>
            <a:ext cx="7812360" cy="4525963"/>
          </a:xfrm>
        </p:spPr>
        <p:txBody>
          <a:bodyPr>
            <a:normAutofit/>
          </a:bodyPr>
          <a:lstStyle/>
          <a:p>
            <a:pPr marL="1143000" indent="-1143000" algn="ctr">
              <a:buAutoNum type="arabicPeriod"/>
            </a:pPr>
            <a:r>
              <a:rPr lang="tr-TR" sz="6600" b="1" dirty="0" smtClean="0">
                <a:solidFill>
                  <a:srgbClr val="FF0000"/>
                </a:solidFill>
              </a:rPr>
              <a:t>VE 2. </a:t>
            </a:r>
          </a:p>
          <a:p>
            <a:pPr marL="1143000" indent="-1143000" algn="ctr">
              <a:buNone/>
            </a:pPr>
            <a:r>
              <a:rPr lang="tr-TR" sz="6600" b="1" dirty="0" smtClean="0">
                <a:solidFill>
                  <a:srgbClr val="FF0000"/>
                </a:solidFill>
              </a:rPr>
              <a:t>SINIF DÜZEYİ</a:t>
            </a:r>
            <a:endParaRPr lang="tr-TR" sz="6600" b="1" dirty="0">
              <a:solidFill>
                <a:srgbClr val="FF0000"/>
              </a:solidFill>
            </a:endParaRPr>
          </a:p>
        </p:txBody>
      </p:sp>
      <p:pic>
        <p:nvPicPr>
          <p:cNvPr id="4" name="3 Resim" descr="fft99_mf861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212976"/>
            <a:ext cx="33337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tr-TR" dirty="0" smtClean="0"/>
              <a:t>    1. ve 2. sınıf düzeyinde olup gözlem formu doldurulan ve grup tarama sınavına alınacak öğrencilerin listesi Özel Eğitim ve Rehberlik Hizmetleri Genel Müdürlüğü tarafından İl Milli Eğitim Müdürlüklerine gönderilecektir. </a:t>
            </a:r>
            <a:endParaRPr lang="tr-TR" dirty="0"/>
          </a:p>
        </p:txBody>
      </p:sp>
      <p:pic>
        <p:nvPicPr>
          <p:cNvPr id="4" name="3 Resim" descr="arsivimage_aspx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21088"/>
            <a:ext cx="3845649" cy="217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971600" y="1556792"/>
            <a:ext cx="763284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200" b="1" dirty="0" smtClean="0">
                <a:solidFill>
                  <a:srgbClr val="FF0000"/>
                </a:solidFill>
              </a:rPr>
              <a:t>14 Aralık 2015- 08 Ocak 2016 </a:t>
            </a:r>
            <a:r>
              <a:rPr lang="tr-TR" sz="3500" dirty="0" smtClean="0"/>
              <a:t>Tarihleri Arasında Öğrencilerin Sınava Girecekleri Yer, Tarih Ve Saat İle İlgili Bilgiler Okullara Bildirilecektir.</a:t>
            </a:r>
            <a:endParaRPr lang="tr-TR" sz="3500" dirty="0"/>
          </a:p>
        </p:txBody>
      </p:sp>
      <p:pic>
        <p:nvPicPr>
          <p:cNvPr id="3" name="2 Resim" descr="kizust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221088"/>
            <a:ext cx="4608512" cy="242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 Öğrenciler </a:t>
            </a:r>
            <a:r>
              <a:rPr lang="tr-TR" sz="4200" b="1" dirty="0" smtClean="0">
                <a:solidFill>
                  <a:srgbClr val="0070C0"/>
                </a:solidFill>
              </a:rPr>
              <a:t>10-20 Kişilik </a:t>
            </a:r>
            <a:r>
              <a:rPr lang="tr-TR" dirty="0" smtClean="0"/>
              <a:t>Gruplara Elektronik Ortamda </a:t>
            </a:r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Tablet</a:t>
            </a:r>
            <a:r>
              <a:rPr lang="tr-TR" dirty="0" smtClean="0"/>
              <a:t> Uygulaması İle </a:t>
            </a:r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11.01.2016- 29.04.2016 </a:t>
            </a:r>
          </a:p>
          <a:p>
            <a:pPr algn="ctr">
              <a:buNone/>
            </a:pPr>
            <a:r>
              <a:rPr lang="tr-TR" b="1" dirty="0" smtClean="0"/>
              <a:t>Tarihleri Arasında Gerçekleştirilecektir. </a:t>
            </a:r>
            <a:endParaRPr lang="tr-TR" dirty="0"/>
          </a:p>
        </p:txBody>
      </p:sp>
      <p:pic>
        <p:nvPicPr>
          <p:cNvPr id="4" name="3 Resim" descr="Tab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284984"/>
            <a:ext cx="4153644" cy="3191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Grup Tarama Sınav Sonuçları </a:t>
            </a:r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05 Mayıs 2016 </a:t>
            </a:r>
            <a:r>
              <a:rPr lang="tr-TR" dirty="0" smtClean="0"/>
              <a:t>Tarihinde Öğrenci Kimlik Numarası ve Doğum Tarihi İle Birlikte </a:t>
            </a:r>
            <a:r>
              <a:rPr lang="tr-TR" b="1" dirty="0" smtClean="0">
                <a:solidFill>
                  <a:srgbClr val="FF0000"/>
                </a:solidFill>
              </a:rPr>
              <a:t>www.</a:t>
            </a:r>
            <a:r>
              <a:rPr lang="tr-TR" b="1" dirty="0" err="1" smtClean="0">
                <a:solidFill>
                  <a:srgbClr val="FF0000"/>
                </a:solidFill>
              </a:rPr>
              <a:t>meb</a:t>
            </a:r>
            <a:r>
              <a:rPr lang="tr-TR" b="1" dirty="0" smtClean="0">
                <a:solidFill>
                  <a:srgbClr val="FF0000"/>
                </a:solidFill>
              </a:rPr>
              <a:t>.gov.tr</a:t>
            </a:r>
            <a:r>
              <a:rPr lang="tr-TR" dirty="0" smtClean="0"/>
              <a:t> Adresinden Öğrenilebilecektir.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6500" b="1" dirty="0" smtClean="0">
                <a:solidFill>
                  <a:srgbClr val="FF0000"/>
                </a:solidFill>
              </a:rPr>
              <a:t>3. VE 4. SINIFLAR</a:t>
            </a:r>
            <a:endParaRPr lang="tr-TR" sz="6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3. ve 4. Sınıf Düzeyi İçin Grup Tarama Sınavı Bakanlığımızın Ölçme ve Değerlendirme Genel Müdürlüğü Tarafından </a:t>
            </a:r>
          </a:p>
          <a:p>
            <a:pPr algn="ctr">
              <a:buNone/>
            </a:pPr>
            <a:r>
              <a:rPr lang="tr-TR" sz="6600" b="1" dirty="0" smtClean="0">
                <a:solidFill>
                  <a:srgbClr val="FF0000"/>
                </a:solidFill>
              </a:rPr>
              <a:t>Merkezi Sınav Şeklinde </a:t>
            </a:r>
          </a:p>
          <a:p>
            <a:pPr algn="ctr">
              <a:buNone/>
            </a:pPr>
            <a:r>
              <a:rPr lang="tr-TR" dirty="0" smtClean="0"/>
              <a:t>Uygulanacaktır.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Merkezi Sınava Girecek Öğrencilerin Sınav Giriş Belgeleri Bağlı Bulundukları </a:t>
            </a:r>
          </a:p>
          <a:p>
            <a:pPr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Okul Müdürlüklerince </a:t>
            </a:r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26.01.2016-12.02.2016</a:t>
            </a:r>
            <a:r>
              <a:rPr lang="tr-TR" b="1" dirty="0" smtClean="0"/>
              <a:t> tarihleri arasında çıktısı alınarak </a:t>
            </a:r>
            <a:r>
              <a:rPr lang="tr-TR" b="1" dirty="0" smtClean="0">
                <a:solidFill>
                  <a:srgbClr val="FF0000"/>
                </a:solidFill>
              </a:rPr>
              <a:t>onaylanacak ve öğrencilere verilecektir.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ok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365104"/>
            <a:ext cx="3323861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971600" y="548680"/>
          <a:ext cx="72008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3. ve 4. Sınıflar </a:t>
            </a:r>
          </a:p>
          <a:p>
            <a:pPr algn="ctr">
              <a:buNone/>
            </a:pPr>
            <a:r>
              <a:rPr lang="tr-TR" dirty="0" smtClean="0"/>
              <a:t>Bilim ve Sanat Merkezleri Grup Tarama Sınavı </a:t>
            </a:r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14 Şubat 2016 </a:t>
            </a:r>
            <a:r>
              <a:rPr lang="tr-TR" b="1" dirty="0" smtClean="0"/>
              <a:t>tarihinde </a:t>
            </a:r>
            <a:r>
              <a:rPr lang="tr-TR" b="1" dirty="0" smtClean="0">
                <a:solidFill>
                  <a:srgbClr val="FF0000"/>
                </a:solidFill>
              </a:rPr>
              <a:t>Saat: 10:00’da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0070C0"/>
                </a:solidFill>
              </a:rPr>
              <a:t>81 İl ve İlçe Merkezlerinde </a:t>
            </a:r>
            <a:r>
              <a:rPr lang="tr-TR" b="1" dirty="0" smtClean="0"/>
              <a:t>gerçekleştirilecektir. </a:t>
            </a:r>
            <a:endParaRPr lang="tr-TR" dirty="0"/>
          </a:p>
        </p:txBody>
      </p:sp>
      <p:pic>
        <p:nvPicPr>
          <p:cNvPr id="4" name="3 Resim" descr="TurkiyeTuri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73016"/>
            <a:ext cx="6420838" cy="300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Sınav Soru ve Cevap Anahtarları </a:t>
            </a:r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16 Şubat 2016 </a:t>
            </a:r>
            <a:r>
              <a:rPr lang="tr-TR" b="1" dirty="0" smtClean="0"/>
              <a:t>Tarihinde www.</a:t>
            </a:r>
            <a:r>
              <a:rPr lang="tr-TR" b="1" dirty="0" err="1" smtClean="0"/>
              <a:t>meb</a:t>
            </a:r>
            <a:r>
              <a:rPr lang="tr-TR" b="1" dirty="0" smtClean="0"/>
              <a:t>.gov.tr Adresinden Yayımlanacaktır. </a:t>
            </a:r>
            <a:endParaRPr lang="tr-TR" dirty="0"/>
          </a:p>
        </p:txBody>
      </p:sp>
      <p:pic>
        <p:nvPicPr>
          <p:cNvPr id="4" name="3 Resim" descr="20140702235632_meb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01008"/>
            <a:ext cx="3312368" cy="2826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Sınav sonuçları </a:t>
            </a:r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09 Mart 2016 </a:t>
            </a:r>
            <a:r>
              <a:rPr lang="tr-TR" dirty="0" smtClean="0"/>
              <a:t>tarihinde </a:t>
            </a:r>
          </a:p>
          <a:p>
            <a:pPr algn="ctr">
              <a:buNone/>
            </a:pPr>
            <a:r>
              <a:rPr lang="tr-TR" dirty="0" smtClean="0"/>
              <a:t>öğrenci kimlik numarası ve doğum tarihi ile birlikte </a:t>
            </a:r>
            <a:r>
              <a:rPr lang="tr-TR" b="1" dirty="0" smtClean="0">
                <a:solidFill>
                  <a:srgbClr val="FF0000"/>
                </a:solidFill>
              </a:rPr>
              <a:t>www.</a:t>
            </a:r>
            <a:r>
              <a:rPr lang="tr-TR" b="1" dirty="0" err="1" smtClean="0">
                <a:solidFill>
                  <a:srgbClr val="FF0000"/>
                </a:solidFill>
              </a:rPr>
              <a:t>meb</a:t>
            </a:r>
            <a:r>
              <a:rPr lang="tr-TR" b="1" dirty="0" smtClean="0">
                <a:solidFill>
                  <a:srgbClr val="FF0000"/>
                </a:solidFill>
              </a:rPr>
              <a:t>.gov.tr</a:t>
            </a:r>
            <a:r>
              <a:rPr lang="tr-TR" dirty="0" smtClean="0"/>
              <a:t> adresinden öğrenilebilecektir. </a:t>
            </a:r>
            <a:endParaRPr lang="tr-TR" dirty="0"/>
          </a:p>
        </p:txBody>
      </p:sp>
      <p:pic>
        <p:nvPicPr>
          <p:cNvPr id="4" name="3 Resim" descr="cb63aofsinavsonucla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149080"/>
            <a:ext cx="3672408" cy="244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500" b="1" dirty="0" smtClean="0"/>
              <a:t>3. VE 4. SINIF DÜZEYİ İÇİN YAPILAN MERKEZİ SINAVA GİRERKEN ADAYLARIN DİKKAT ETMESİ GEREKENLER</a:t>
            </a:r>
          </a:p>
        </p:txBody>
      </p:sp>
      <p:pic>
        <p:nvPicPr>
          <p:cNvPr id="4" name="3 Resim" descr="dikk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77072"/>
            <a:ext cx="2448272" cy="2441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1- Öğrenciler Sınava Sadece Öğrenim Gördükleri Okul Müdürlükleri Tarafından Onaylanmış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Sınav Giriş Belgesi </a:t>
            </a:r>
            <a:r>
              <a:rPr lang="tr-TR" dirty="0" smtClean="0"/>
              <a:t>İle Gireceklerdir. </a:t>
            </a:r>
          </a:p>
          <a:p>
            <a:pPr algn="ctr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0070C0"/>
                </a:solidFill>
              </a:rPr>
              <a:t>2- Onaylı Sınav Giriş Belgesi Yanında Olmayan Öğrenciler Sınava Alınmayacaktır. 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" name="3 Resim" descr="11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789040"/>
            <a:ext cx="2862461" cy="2680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500" b="1" dirty="0" smtClean="0">
                <a:solidFill>
                  <a:srgbClr val="FF0000"/>
                </a:solidFill>
              </a:rPr>
              <a:t>GRUP TARAMA SINAV SONUÇLARININ HESAPLANMASI</a:t>
            </a:r>
            <a:endParaRPr lang="tr-TR" sz="4500" dirty="0">
              <a:solidFill>
                <a:srgbClr val="FF0000"/>
              </a:solidFill>
            </a:endParaRPr>
          </a:p>
        </p:txBody>
      </p:sp>
      <p:pic>
        <p:nvPicPr>
          <p:cNvPr id="5" name="4 Resim" descr="OK_895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996952"/>
            <a:ext cx="3654152" cy="3654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3. ve 4. Sınıflar İçin Yapılan Grup Tarama Sınavının Değerlendirilmesi </a:t>
            </a:r>
          </a:p>
          <a:p>
            <a:pPr algn="ctr">
              <a:buNone/>
            </a:pPr>
            <a:r>
              <a:rPr lang="tr-TR" sz="4500" b="1" dirty="0" smtClean="0">
                <a:solidFill>
                  <a:srgbClr val="FF0000"/>
                </a:solidFill>
              </a:rPr>
              <a:t>300 puan </a:t>
            </a:r>
            <a:r>
              <a:rPr lang="tr-TR" dirty="0" smtClean="0"/>
              <a:t>Üzerinden Yapılacak, </a:t>
            </a:r>
          </a:p>
          <a:p>
            <a:pPr algn="ctr">
              <a:buNone/>
            </a:pPr>
            <a:r>
              <a:rPr lang="tr-TR" b="1" dirty="0" smtClean="0">
                <a:solidFill>
                  <a:srgbClr val="0070C0"/>
                </a:solidFill>
              </a:rPr>
              <a:t>Yanlış Cevaplar Doğruyu Götürmeyecektir</a:t>
            </a:r>
            <a:r>
              <a:rPr lang="tr-TR" dirty="0" smtClean="0">
                <a:solidFill>
                  <a:srgbClr val="0070C0"/>
                </a:solidFill>
              </a:rPr>
              <a:t>. 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" name="3 Resim" descr="modernize%20metotlar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49080"/>
            <a:ext cx="2861468" cy="22871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857929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6900" b="1" dirty="0" smtClean="0">
                <a:solidFill>
                  <a:srgbClr val="FF0000"/>
                </a:solidFill>
              </a:rPr>
              <a:t>BİREYSEL DEĞERLENDİRMELER</a:t>
            </a:r>
            <a:endParaRPr lang="tr-TR" sz="6900" dirty="0">
              <a:solidFill>
                <a:srgbClr val="FF0000"/>
              </a:solidFill>
            </a:endParaRPr>
          </a:p>
        </p:txBody>
      </p:sp>
      <p:pic>
        <p:nvPicPr>
          <p:cNvPr id="4" name="3 Resim" descr="d_597haber_ustun-zekali-oc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645024"/>
            <a:ext cx="55245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Grup Tarama Sınav Sonuçları Açıklandıktan Sonra Sınav Performansları Dikkate Alınarak Öğrenciler Yetenek Alanlarına (</a:t>
            </a:r>
            <a:r>
              <a:rPr lang="tr-TR" dirty="0" smtClean="0">
                <a:solidFill>
                  <a:srgbClr val="FF0000"/>
                </a:solidFill>
              </a:rPr>
              <a:t>Resim, Müzik, Genel Zihinsel Yetenek)</a:t>
            </a:r>
            <a:r>
              <a:rPr lang="tr-TR" dirty="0" smtClean="0"/>
              <a:t> Göre Bireysel Değerlendirmeye Alınacaktır.</a:t>
            </a:r>
            <a:endParaRPr lang="tr-TR" dirty="0"/>
          </a:p>
        </p:txBody>
      </p:sp>
      <p:pic>
        <p:nvPicPr>
          <p:cNvPr id="4" name="3 Resim" descr="ustun-zekali-coc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3096344" cy="2535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130719_ress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2173" y="4077072"/>
            <a:ext cx="3011827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0"/>
            <a:ext cx="2576060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914400" indent="-914400" algn="ctr">
              <a:buNone/>
            </a:pPr>
            <a:r>
              <a:rPr lang="tr-TR" sz="7700" b="1" dirty="0" smtClean="0">
                <a:solidFill>
                  <a:srgbClr val="FF0000"/>
                </a:solidFill>
              </a:rPr>
              <a:t>1. VE 2. </a:t>
            </a:r>
          </a:p>
          <a:p>
            <a:pPr marL="914400" indent="-914400" algn="ctr">
              <a:buNone/>
            </a:pPr>
            <a:r>
              <a:rPr lang="tr-TR" sz="7700" b="1" dirty="0" smtClean="0">
                <a:solidFill>
                  <a:srgbClr val="FF0000"/>
                </a:solidFill>
              </a:rPr>
              <a:t>SINIF DÜZEYLERİ</a:t>
            </a:r>
            <a:endParaRPr lang="tr-TR" sz="7700" b="1" dirty="0">
              <a:solidFill>
                <a:srgbClr val="FF0000"/>
              </a:solidFill>
            </a:endParaRPr>
          </a:p>
        </p:txBody>
      </p:sp>
      <p:pic>
        <p:nvPicPr>
          <p:cNvPr id="4" name="3 Resim" descr="1_siniflar_icin_zil_caliyor_h2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573016"/>
            <a:ext cx="4896544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95736" y="2420888"/>
            <a:ext cx="4968552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6900" b="1" dirty="0" smtClean="0">
                <a:solidFill>
                  <a:srgbClr val="FF0000"/>
                </a:solidFill>
              </a:rPr>
              <a:t>1. VE 2. SINIF</a:t>
            </a:r>
            <a:endParaRPr lang="tr-TR" sz="6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>
            <a:normAutofit fontScale="92500"/>
          </a:bodyPr>
          <a:lstStyle/>
          <a:p>
            <a:pPr marL="514350" indent="-514350" algn="ctr">
              <a:buNone/>
            </a:pPr>
            <a:r>
              <a:rPr lang="tr-TR" b="1" i="1" dirty="0" smtClean="0"/>
              <a:t>Grup Tarama Sonuçları Açıklandıktan Sonra</a:t>
            </a:r>
          </a:p>
          <a:p>
            <a:pPr algn="ctr">
              <a:buNone/>
            </a:pPr>
            <a:r>
              <a:rPr lang="tr-TR" sz="4200" b="1" i="1" dirty="0" smtClean="0">
                <a:solidFill>
                  <a:srgbClr val="FF0000"/>
                </a:solidFill>
              </a:rPr>
              <a:t>09 Mayıs 2016- 20 Mayıs 2016 </a:t>
            </a:r>
            <a:r>
              <a:rPr lang="tr-TR" b="1" i="1" dirty="0" smtClean="0"/>
              <a:t>Tarihleri Arasında Öğrencilerin Yetenek Alanlarına Göre Randevuları Düzenlenip, Öğrencilerin Okullarına Duyuru Yapılacaktır. </a:t>
            </a:r>
          </a:p>
          <a:p>
            <a:pPr>
              <a:buNone/>
            </a:pPr>
            <a:r>
              <a:rPr lang="tr-TR" b="1" dirty="0" smtClean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592288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Öğrencilerin Yetenek Alanlarına Göre Öğrencilerin Bireysel İncelemeleri</a:t>
            </a:r>
          </a:p>
          <a:p>
            <a:pPr algn="ctr">
              <a:buNone/>
            </a:pPr>
            <a:r>
              <a:rPr lang="tr-TR" dirty="0" smtClean="0"/>
              <a:t> </a:t>
            </a:r>
            <a:r>
              <a:rPr lang="tr-TR" sz="4200" b="1" dirty="0" smtClean="0">
                <a:solidFill>
                  <a:srgbClr val="FF0000"/>
                </a:solidFill>
              </a:rPr>
              <a:t>23 Mayıs - 08 Temmuz 2016 </a:t>
            </a:r>
          </a:p>
          <a:p>
            <a:pPr algn="ctr">
              <a:buNone/>
            </a:pPr>
            <a:r>
              <a:rPr lang="tr-TR" b="1" dirty="0" smtClean="0"/>
              <a:t>Tarihleri Arasında Yapılacaktır.</a:t>
            </a:r>
            <a:endParaRPr lang="tr-TR" dirty="0"/>
          </a:p>
        </p:txBody>
      </p:sp>
      <p:pic>
        <p:nvPicPr>
          <p:cNvPr id="5" name="4 Resim" descr="ustunzekaf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573015"/>
            <a:ext cx="4320480" cy="2878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980728"/>
            <a:ext cx="7272808" cy="4525963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/>
              <a:t>Bireysel İnceleme Sonucunda Bilim Ve Sanat Merkezlerine Yerleşme</a:t>
            </a:r>
          </a:p>
          <a:p>
            <a:pPr algn="ctr">
              <a:buNone/>
            </a:pPr>
            <a:r>
              <a:rPr lang="tr-TR" b="1" dirty="0" smtClean="0"/>
              <a:t> Hakkı Kazanan Öğrenciler </a:t>
            </a:r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10.08.2016 Tarihinde </a:t>
            </a:r>
          </a:p>
          <a:p>
            <a:pPr algn="ctr">
              <a:buNone/>
            </a:pPr>
            <a:r>
              <a:rPr lang="tr-TR" b="1" dirty="0" smtClean="0"/>
              <a:t>www.</a:t>
            </a:r>
            <a:r>
              <a:rPr lang="tr-TR" b="1" dirty="0" err="1" smtClean="0"/>
              <a:t>meb</a:t>
            </a:r>
            <a:r>
              <a:rPr lang="tr-TR" b="1" dirty="0" smtClean="0"/>
              <a:t>.gov.tr Adresinden Duyurulacaktır. 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72528"/>
            <a:ext cx="2232248" cy="234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9900" dirty="0" smtClean="0">
                <a:solidFill>
                  <a:srgbClr val="FF0000"/>
                </a:solidFill>
              </a:rPr>
              <a:t>3. VE 4.</a:t>
            </a:r>
          </a:p>
          <a:p>
            <a:pPr algn="ctr">
              <a:buNone/>
            </a:pPr>
            <a:r>
              <a:rPr lang="tr-TR" sz="9900" dirty="0" smtClean="0">
                <a:solidFill>
                  <a:srgbClr val="FF0000"/>
                </a:solidFill>
              </a:rPr>
              <a:t> SINIF</a:t>
            </a:r>
            <a:endParaRPr lang="tr-TR" sz="99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3096344" cy="22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b="1" i="1" dirty="0" smtClean="0"/>
              <a:t>    </a:t>
            </a:r>
            <a:r>
              <a:rPr lang="tr-TR" dirty="0" smtClean="0"/>
              <a:t>Grup Tarama Sonuçları Açıklandıktan Sonra Öğrencilerin </a:t>
            </a:r>
            <a:r>
              <a:rPr lang="tr-TR" sz="4200" b="1" dirty="0" smtClean="0">
                <a:solidFill>
                  <a:srgbClr val="FF0000"/>
                </a:solidFill>
              </a:rPr>
              <a:t>21 – 30 Mart 2016 </a:t>
            </a:r>
            <a:r>
              <a:rPr lang="tr-TR" dirty="0" smtClean="0"/>
              <a:t>Tarihleri Arasında Yetenek Alanlarına Göre Randevularının Düzenlenip, Öğrencilerin Okullarına Duyurusu Yapılacaktır. </a:t>
            </a:r>
          </a:p>
        </p:txBody>
      </p:sp>
      <p:pic>
        <p:nvPicPr>
          <p:cNvPr id="4" name="3 Resim" descr="özel-yenekli-olabılı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005064"/>
            <a:ext cx="399644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Yetenek Alanlarına Göre </a:t>
            </a:r>
          </a:p>
          <a:p>
            <a:pPr algn="ctr">
              <a:buNone/>
            </a:pPr>
            <a:r>
              <a:rPr lang="tr-TR" dirty="0" smtClean="0"/>
              <a:t>Bireysel İncelemelerinin </a:t>
            </a:r>
          </a:p>
          <a:p>
            <a:pPr algn="ctr">
              <a:buNone/>
            </a:pPr>
            <a:r>
              <a:rPr lang="tr-TR" sz="4200" b="1" dirty="0" smtClean="0">
                <a:solidFill>
                  <a:srgbClr val="FF0000"/>
                </a:solidFill>
              </a:rPr>
              <a:t>04 Nisan - 24 Haziran 2016 </a:t>
            </a:r>
          </a:p>
          <a:p>
            <a:pPr algn="ctr">
              <a:buNone/>
            </a:pPr>
            <a:r>
              <a:rPr lang="tr-TR" dirty="0" smtClean="0"/>
              <a:t>Tarihleri Arasında Yapılacaktır.</a:t>
            </a:r>
          </a:p>
          <a:p>
            <a:endParaRPr lang="tr-TR" dirty="0"/>
          </a:p>
        </p:txBody>
      </p:sp>
      <p:pic>
        <p:nvPicPr>
          <p:cNvPr id="3074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792189" cy="2234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Bireysel İnceleme Sonucunda Bilim ve Sanat Merkezlerine Yerleşme Hakkı Kazanan Öğrenciler </a:t>
            </a:r>
            <a:r>
              <a:rPr lang="tr-TR" sz="4200" b="1" dirty="0" smtClean="0">
                <a:solidFill>
                  <a:srgbClr val="FF0000"/>
                </a:solidFill>
              </a:rPr>
              <a:t>10.08.2016 Tarihinde </a:t>
            </a:r>
            <a:r>
              <a:rPr lang="tr-TR" dirty="0" smtClean="0"/>
              <a:t>www.</a:t>
            </a:r>
            <a:r>
              <a:rPr lang="tr-TR" dirty="0" err="1" smtClean="0"/>
              <a:t>meb</a:t>
            </a:r>
            <a:r>
              <a:rPr lang="tr-TR" dirty="0" smtClean="0"/>
              <a:t>.gov.tr Adresinden Duyurulacaktır</a:t>
            </a:r>
            <a:r>
              <a:rPr lang="tr-TR" b="1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5" name="4 Resim" descr="k_02133826_res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573016"/>
            <a:ext cx="41148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6"/>
            <a:ext cx="7787208" cy="4525963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    Sınıf Öğretmenleri Tarafından Aday Gösterilecek Öğrencilerin Yetenek Alanlarına Göre </a:t>
            </a:r>
            <a:r>
              <a:rPr lang="tr-TR" b="1" dirty="0" smtClean="0">
                <a:solidFill>
                  <a:srgbClr val="0070C0"/>
                </a:solidFill>
              </a:rPr>
              <a:t>(Resim Yetenek, Müzik Yetenek, Genel Zihinsel Yetenek) </a:t>
            </a:r>
            <a:r>
              <a:rPr lang="tr-TR" dirty="0" smtClean="0"/>
              <a:t>Gözlem Formları </a:t>
            </a:r>
            <a:r>
              <a:rPr lang="tr-TR" sz="4200" b="1" dirty="0" smtClean="0">
                <a:solidFill>
                  <a:srgbClr val="C00000"/>
                </a:solidFill>
              </a:rPr>
              <a:t>09 Kasım – 27 Kasım 2015 </a:t>
            </a:r>
            <a:r>
              <a:rPr lang="tr-TR" dirty="0" smtClean="0"/>
              <a:t>Tarihleri Arasında </a:t>
            </a:r>
            <a:r>
              <a:rPr lang="tr-TR" b="1" dirty="0" smtClean="0">
                <a:solidFill>
                  <a:srgbClr val="FF0000"/>
                </a:solidFill>
              </a:rPr>
              <a:t>E-Okul Sistemi </a:t>
            </a:r>
            <a:r>
              <a:rPr lang="tr-TR" dirty="0" smtClean="0"/>
              <a:t>Üzerinden Doldurulacaktır. </a:t>
            </a:r>
            <a:endParaRPr lang="tr-TR" dirty="0"/>
          </a:p>
        </p:txBody>
      </p:sp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797152"/>
            <a:ext cx="1800200" cy="1819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764704"/>
            <a:ext cx="8064896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    Bir Öğrenci</a:t>
            </a:r>
          </a:p>
          <a:p>
            <a:pPr algn="ctr">
              <a:buNone/>
            </a:pPr>
            <a:r>
              <a:rPr lang="tr-TR" dirty="0" smtClean="0"/>
              <a:t> </a:t>
            </a:r>
            <a:r>
              <a:rPr lang="tr-TR" sz="4200" b="1" dirty="0" smtClean="0">
                <a:solidFill>
                  <a:srgbClr val="0070C0"/>
                </a:solidFill>
              </a:rPr>
              <a:t>En Fazla İki Yetenek Alanından </a:t>
            </a:r>
          </a:p>
          <a:p>
            <a:pPr algn="ctr">
              <a:buNone/>
            </a:pPr>
            <a:r>
              <a:rPr lang="tr-TR" dirty="0" smtClean="0"/>
              <a:t>Aday Gösterilebilecektir. 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			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</a:t>
            </a:r>
            <a:r>
              <a:rPr lang="tr-TR" b="1" i="1" dirty="0" smtClean="0">
                <a:solidFill>
                  <a:srgbClr val="FF0000"/>
                </a:solidFill>
              </a:rPr>
              <a:t>Genel Zihinsel Yetenek- Resim</a:t>
            </a:r>
            <a:r>
              <a:rPr lang="tr-TR" b="1" i="1" dirty="0" smtClean="0"/>
              <a:t>, </a:t>
            </a:r>
          </a:p>
          <a:p>
            <a:pPr>
              <a:buNone/>
            </a:pPr>
            <a:r>
              <a:rPr lang="tr-TR" b="1" i="1" dirty="0" smtClean="0"/>
              <a:t>          	     </a:t>
            </a:r>
            <a:r>
              <a:rPr lang="tr-TR" b="1" i="1" dirty="0" smtClean="0">
                <a:solidFill>
                  <a:srgbClr val="0070C0"/>
                </a:solidFill>
              </a:rPr>
              <a:t>Genel Yetenek-Müzik, </a:t>
            </a:r>
          </a:p>
          <a:p>
            <a:pPr>
              <a:buNone/>
            </a:pPr>
            <a:r>
              <a:rPr lang="tr-TR" b="1" i="1" dirty="0" smtClean="0"/>
              <a:t>		                      </a:t>
            </a:r>
            <a:r>
              <a:rPr lang="tr-TR" b="1" i="1" dirty="0" smtClean="0">
                <a:solidFill>
                  <a:schemeClr val="accent6">
                    <a:lumMod val="75000"/>
                  </a:schemeClr>
                </a:solidFill>
              </a:rPr>
              <a:t>Resim-Müzik. </a:t>
            </a:r>
            <a:endParaRPr lang="tr-TR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1. ve 2. Sınıfa Devam Edip Yetenek Alanlarına Göre Aday Gösterilen Ve </a:t>
            </a:r>
            <a:r>
              <a:rPr lang="tr-TR" b="1" dirty="0" smtClean="0">
                <a:solidFill>
                  <a:srgbClr val="FF0000"/>
                </a:solidFill>
              </a:rPr>
              <a:t>e-okul</a:t>
            </a:r>
            <a:r>
              <a:rPr lang="tr-TR" dirty="0" smtClean="0"/>
              <a:t> Sistemi Üzerinden Gözlem Formu Doldurulan Öğrencilerden Grup Tarama Sınavına Girecek Olanların Listesi </a:t>
            </a:r>
            <a:r>
              <a:rPr lang="tr-TR" sz="4200" b="1" dirty="0" smtClean="0">
                <a:solidFill>
                  <a:srgbClr val="FF0000"/>
                </a:solidFill>
              </a:rPr>
              <a:t>10 Aralık 2015 </a:t>
            </a:r>
            <a:r>
              <a:rPr lang="tr-TR" dirty="0" smtClean="0"/>
              <a:t>Tarihinde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www.</a:t>
            </a:r>
            <a:r>
              <a:rPr lang="tr-TR" b="1" dirty="0" err="1" smtClean="0">
                <a:solidFill>
                  <a:srgbClr val="FF0000"/>
                </a:solidFill>
              </a:rPr>
              <a:t>meb</a:t>
            </a:r>
            <a:r>
              <a:rPr lang="tr-TR" b="1" dirty="0" smtClean="0">
                <a:solidFill>
                  <a:srgbClr val="FF0000"/>
                </a:solidFill>
              </a:rPr>
              <a:t>.gov.tr </a:t>
            </a:r>
            <a:r>
              <a:rPr lang="tr-TR" dirty="0" smtClean="0"/>
              <a:t>İnternet Adresinden Yayınlanacaktır. </a:t>
            </a:r>
            <a:endParaRPr lang="tr-TR" dirty="0"/>
          </a:p>
        </p:txBody>
      </p:sp>
      <p:pic>
        <p:nvPicPr>
          <p:cNvPr id="5" name="4 Resim" descr="885845_det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1872208" cy="1923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6600" b="1" dirty="0" smtClean="0">
                <a:solidFill>
                  <a:srgbClr val="FF0000"/>
                </a:solidFill>
              </a:rPr>
              <a:t>3. VE 4. </a:t>
            </a:r>
          </a:p>
          <a:p>
            <a:pPr algn="ctr">
              <a:buNone/>
            </a:pPr>
            <a:r>
              <a:rPr lang="tr-TR" sz="6600" b="1" dirty="0" smtClean="0">
                <a:solidFill>
                  <a:srgbClr val="FF0000"/>
                </a:solidFill>
              </a:rPr>
              <a:t>SINIF</a:t>
            </a:r>
            <a:endParaRPr lang="tr-TR" sz="6600" b="1" dirty="0">
              <a:solidFill>
                <a:srgbClr val="FF0000"/>
              </a:solidFill>
            </a:endParaRPr>
          </a:p>
        </p:txBody>
      </p:sp>
      <p:pic>
        <p:nvPicPr>
          <p:cNvPr id="4" name="3 Resim" descr="408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717032"/>
            <a:ext cx="4104878" cy="229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52736"/>
            <a:ext cx="862513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/>
              <a:t>    3. ve 4. Sınıf Düzeyinde Olup Aday Gösterilen Ve Bilim Ve Sanat Merkezi Grup Tarama Sınavına Girecek Öğrencilerin Velileri Tarafından </a:t>
            </a:r>
            <a:r>
              <a:rPr lang="tr-TR" b="1" i="1" dirty="0" smtClean="0">
                <a:solidFill>
                  <a:srgbClr val="0070C0"/>
                </a:solidFill>
              </a:rPr>
              <a:t>35.00 TL </a:t>
            </a:r>
            <a:r>
              <a:rPr lang="tr-TR" dirty="0" smtClean="0"/>
              <a:t>Sınav Ücretini </a:t>
            </a:r>
            <a:r>
              <a:rPr lang="tr-TR" sz="4000" b="1" dirty="0" smtClean="0">
                <a:solidFill>
                  <a:srgbClr val="FF0000"/>
                </a:solidFill>
              </a:rPr>
              <a:t>09 Kasım - 27 Kasım 2015 </a:t>
            </a:r>
            <a:r>
              <a:rPr lang="tr-TR" dirty="0" smtClean="0"/>
              <a:t>Tarihleri Arasında </a:t>
            </a:r>
            <a:r>
              <a:rPr lang="tr-TR" i="1" dirty="0" smtClean="0">
                <a:solidFill>
                  <a:srgbClr val="FF00FF"/>
                </a:solidFill>
              </a:rPr>
              <a:t>“Kurumsal Tahsilat Programı” </a:t>
            </a:r>
            <a:r>
              <a:rPr lang="tr-TR" i="1" dirty="0" smtClean="0"/>
              <a:t>Aracılığıyla </a:t>
            </a:r>
            <a:r>
              <a:rPr lang="tr-TR" b="1" i="1" dirty="0" smtClean="0">
                <a:solidFill>
                  <a:srgbClr val="0070C0"/>
                </a:solidFill>
              </a:rPr>
              <a:t>T.C. Ziraat Bankası, Türkiye Vakıflar Bankası ve Türkiye Halk Bankası </a:t>
            </a:r>
            <a:r>
              <a:rPr lang="tr-TR" dirty="0" smtClean="0"/>
              <a:t>Şubelerinden Herhangi Birine Yatırmaları gerekmektedir. </a:t>
            </a:r>
            <a:endParaRPr lang="tr-TR" dirty="0"/>
          </a:p>
        </p:txBody>
      </p:sp>
      <p:pic>
        <p:nvPicPr>
          <p:cNvPr id="4" name="3 Resim" descr="2014101102251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288911"/>
            <a:ext cx="2376264" cy="156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748</Words>
  <Application>Microsoft Office PowerPoint</Application>
  <PresentationFormat>Ekran Gösterisi (4:3)</PresentationFormat>
  <Paragraphs>93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 7</dc:creator>
  <cp:lastModifiedBy>a</cp:lastModifiedBy>
  <cp:revision>34</cp:revision>
  <dcterms:created xsi:type="dcterms:W3CDTF">2015-10-23T08:42:08Z</dcterms:created>
  <dcterms:modified xsi:type="dcterms:W3CDTF">2015-11-04T07:26:15Z</dcterms:modified>
</cp:coreProperties>
</file>